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Lst>
  <p:sldSz cy="6858000" cx="12192000"/>
  <p:notesSz cx="6858000" cy="9144000"/>
  <p:embeddedFontLst>
    <p:embeddedFont>
      <p:font typeface="Merriweather Sans"/>
      <p:regular r:id="rId70"/>
      <p:bold r:id="rId71"/>
      <p:italic r:id="rId72"/>
      <p:boldItalic r:id="rId73"/>
    </p:embeddedFont>
    <p:embeddedFont>
      <p:font typeface="Content"/>
      <p:regular r:id="rId74"/>
      <p:bold r:id="rId7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569D892E-0897-4BAB-B9C5-5C6D6E092E9C}">
  <a:tblStyle styleId="{569D892E-0897-4BAB-B9C5-5C6D6E092E9C}"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MerriweatherSans-boldItalic.fntdata"/><Relationship Id="rId72" Type="http://schemas.openxmlformats.org/officeDocument/2006/relationships/font" Target="fonts/MerriweatherSans-italic.fntdata"/><Relationship Id="rId31" Type="http://schemas.openxmlformats.org/officeDocument/2006/relationships/slide" Target="slides/slide26.xml"/><Relationship Id="rId75" Type="http://schemas.openxmlformats.org/officeDocument/2006/relationships/font" Target="fonts/Content-bold.fntdata"/><Relationship Id="rId30" Type="http://schemas.openxmlformats.org/officeDocument/2006/relationships/slide" Target="slides/slide25.xml"/><Relationship Id="rId74" Type="http://schemas.openxmlformats.org/officeDocument/2006/relationships/font" Target="fonts/Content-regular.fntdata"/><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MerriweatherSans-bold.fntdata"/><Relationship Id="rId70" Type="http://schemas.openxmlformats.org/officeDocument/2006/relationships/font" Target="fonts/MerriweatherSans-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jpg>
</file>

<file path=ppt/media/image35.png>
</file>

<file path=ppt/media/image36.png>
</file>

<file path=ppt/media/image37.png>
</file>

<file path=ppt/media/image38.png>
</file>

<file path=ppt/media/image39.jpg>
</file>

<file path=ppt/media/image4.png>
</file>

<file path=ppt/media/image40.png>
</file>

<file path=ppt/media/image41.jpg>
</file>

<file path=ppt/media/image42.png>
</file>

<file path=ppt/media/image43.png>
</file>

<file path=ppt/media/image44.png>
</file>

<file path=ppt/media/image45.png>
</file>

<file path=ppt/media/image46.png>
</file>

<file path=ppt/media/image47.png>
</file>

<file path=ppt/media/image48.jp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jp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50">
                <a:solidFill>
                  <a:schemeClr val="dk1"/>
                </a:solidFill>
                <a:highlight>
                  <a:srgbClr val="FFFFFF"/>
                </a:highlight>
              </a:rPr>
              <a:t>Floating-point operations per second</a:t>
            </a:r>
            <a:endParaRPr/>
          </a:p>
        </p:txBody>
      </p:sp>
      <p:sp>
        <p:nvSpPr>
          <p:cNvPr id="156" name="Google Shape;156;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lphaLcParenBoth"/>
            </a:pPr>
            <a:r>
              <a:rPr lang="en-US"/>
              <a:t>slow</a:t>
            </a:r>
            <a:endParaRPr/>
          </a:p>
          <a:p>
            <a:pPr indent="-298450" lvl="0" marL="457200" rtl="0" algn="l">
              <a:spcBef>
                <a:spcPts val="0"/>
              </a:spcBef>
              <a:spcAft>
                <a:spcPts val="0"/>
              </a:spcAft>
              <a:buSzPts val="1100"/>
              <a:buAutoNum type="alphaLcParenBoth"/>
            </a:pPr>
            <a:r>
              <a:rPr lang="en-US"/>
              <a:t>only have 1 scale</a:t>
            </a:r>
            <a:endParaRPr/>
          </a:p>
          <a:p>
            <a:pPr indent="-298450" lvl="0" marL="457200" rtl="0" algn="l">
              <a:spcBef>
                <a:spcPts val="0"/>
              </a:spcBef>
              <a:spcAft>
                <a:spcPts val="0"/>
              </a:spcAft>
              <a:buSzPts val="1100"/>
              <a:buAutoNum type="alphaLcParenBoth"/>
            </a:pPr>
            <a:r>
              <a:t/>
            </a:r>
            <a:endParaRPr/>
          </a:p>
        </p:txBody>
      </p:sp>
      <p:sp>
        <p:nvSpPr>
          <p:cNvPr id="170" name="Google Shape;170;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500d9ecdeb_2_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500d9ecdeb_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author sets k_0 to 4, which means that the ROI of w×h=224×224 should be cut out from P4.</a:t>
            </a:r>
            <a:endParaRPr/>
          </a:p>
          <a:p>
            <a:pPr indent="0" lvl="0" marL="0" rtl="0" algn="l">
              <a:spcBef>
                <a:spcPts val="0"/>
              </a:spcBef>
              <a:spcAft>
                <a:spcPts val="0"/>
              </a:spcAft>
              <a:buNone/>
            </a:pPr>
            <a:r>
              <a:rPr lang="en-US"/>
              <a:t>Assuming the scale of the ROI is less than 224 (say 112 * 112), k = k_0-1 = 4-1 = 3, which means that it is generated from a higher resolution P_3.</a:t>
            </a:r>
            <a:endParaRPr/>
          </a:p>
          <a:p>
            <a:pPr indent="0" lvl="0" marL="0" rtl="0" algn="l">
              <a:spcBef>
                <a:spcPts val="0"/>
              </a:spcBef>
              <a:spcAft>
                <a:spcPts val="0"/>
              </a:spcAft>
              <a:buClr>
                <a:schemeClr val="dk1"/>
              </a:buClr>
              <a:buSzPts val="1100"/>
              <a:buFont typeface="Arial"/>
              <a:buNone/>
            </a:pPr>
            <a:r>
              <a:rPr lang="en-US"/>
              <a:t>In addition, the k value is rounded to prevent the result from being an integer.</a:t>
            </a:r>
            <a:endParaRPr/>
          </a:p>
          <a:p>
            <a:pPr indent="0" lvl="0" marL="0" rtl="0" algn="l">
              <a:spcBef>
                <a:spcPts val="0"/>
              </a:spcBef>
              <a:spcAft>
                <a:spcPts val="0"/>
              </a:spcAft>
              <a:buNone/>
            </a:pPr>
            <a:r>
              <a:t/>
            </a:r>
            <a:endParaRPr/>
          </a:p>
        </p:txBody>
      </p:sp>
      <p:sp>
        <p:nvSpPr>
          <p:cNvPr id="187" name="Google Shape;18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non-maximum suppression</a:t>
            </a:r>
            <a:endParaRPr/>
          </a:p>
        </p:txBody>
      </p:sp>
      <p:sp>
        <p:nvSpPr>
          <p:cNvPr id="196" name="Google Shape;19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non-maximum suppression</a:t>
            </a:r>
            <a:endParaRPr/>
          </a:p>
        </p:txBody>
      </p:sp>
      <p:sp>
        <p:nvSpPr>
          <p:cNvPr id="220" name="Google Shape;220;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500d9ecdeb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g500d9ecdeb_2_1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584f5ad53f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584f5ad5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State-of-art Mask R-CNN is good, but there are still some aspects which can be improved.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First, the information propagation. features in low levels are helpful for large instance identiﬁcation. But from here we can see there is a long path from low-level structure to topmost features, increasing difﬁculty to access accurate localization information.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Second</a:t>
            </a:r>
            <a:r>
              <a:rPr lang="en-US"/>
              <a:t>, each proposal is predicted based on feature grids pooled from one feature level. However,  information discarded in other levels may be helpful for ﬁnal prediction</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US"/>
              <a:t>Finally, mask prediction is made on a single view, losing the chance to gather more diverse information.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79" name="Google Shape;379;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First, to shorten information path and enhance feature pyramid with accurate localization signals existing in low-levels,we add a bottom-up path augmentation,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Second, to recover broken information path between each proposal and all feature levels, we develop adaptive feature pooling.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Finally, to capture different views of each proposal, we augment mask prediction with tiny fully-connected(fc) layers, which keeps more global information, possess complementary properties to FCN originally used by Mask R-CNN. By fusing predictions from these two views, information diversity increases and produce better quality masks.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6" name="Google Shape;386;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In FPN, A top-down path propagate semantically strong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Our framework further enhances the localization capability of the entire feature hierarchy by propagating strong responses of low-level patterns. The low-level feature is a strong indicator to accurately localize instances.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To this end, we build a path with clean lateral connections from the low level to top ones. The dashed green path to N5, which consists of less than 10 layers. But the dashed red long path pass through even 100+ layers to P5</a:t>
            </a:r>
            <a:endParaRPr/>
          </a:p>
          <a:p>
            <a:pPr indent="0" lvl="0" marL="0" rtl="0" algn="l">
              <a:spcBef>
                <a:spcPts val="0"/>
              </a:spcBef>
              <a:spcAft>
                <a:spcPts val="0"/>
              </a:spcAft>
              <a:buNone/>
            </a:pPr>
            <a:r>
              <a:rPr lang="en-US"/>
              <a:t>The N5 keeps more localization information than P5</a:t>
            </a:r>
            <a:endParaRPr/>
          </a:p>
          <a:p>
            <a:pPr indent="0" lvl="0" marL="0" rtl="0" algn="l">
              <a:spcBef>
                <a:spcPts val="0"/>
              </a:spcBef>
              <a:spcAft>
                <a:spcPts val="0"/>
              </a:spcAft>
              <a:buNone/>
            </a:pPr>
            <a:r>
              <a:t/>
            </a:r>
            <a:endParaRPr/>
          </a:p>
        </p:txBody>
      </p:sp>
      <p:sp>
        <p:nvSpPr>
          <p:cNvPr id="393" name="Google Shape;393;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They</a:t>
            </a:r>
            <a:r>
              <a:rPr lang="en-US"/>
              <a:t> follow FPN to deﬁne that layers producing feature maps with the same spatial size are in the same network stage.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augmented path starts from the lowest level P2 and gradually approaches P5.</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Here they use {N2,N3,N4,N5} to denote newly generated feature maps corresponding to {P2,P3,P4,P5}. Note that N2 is simply P2, without any processing.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As shown in right image, each building block takes a higher resolution feature map Ni and a coarser map Pi+1 through lateral connection and generates the new feature map Ni+1.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Ni ﬁrst goes through a 3 × 3 convolutional layer with stride 2 to reduce the spatial size, then each element of Pi+1 and downsampled map are added through lateral connection.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 these building blocks, we consistently use channel 256 of feature maps. All convolutional layers are followed by a ReLU.</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00" name="Google Shape;400;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FCIS: Fully Convolutional Instance-aware Semantic Segmentation</a:t>
            </a:r>
            <a:endParaRPr/>
          </a:p>
        </p:txBody>
      </p:sp>
      <p:sp>
        <p:nvSpPr>
          <p:cNvPr id="107" name="Google Shape;10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p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Further, importance of features may not be strongly correlated to the levels they belong to.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High-level features are generated with large receptive ﬁelds and capture richer context information. Allowing small proposals to access these features better exploits useful context information for prediction.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Similarly, low-level features are with many ﬁne details and high localization accuracy. Making large proposals access them is obviously beneﬁcial. </a:t>
            </a:r>
            <a:endParaRPr/>
          </a:p>
        </p:txBody>
      </p:sp>
      <p:sp>
        <p:nvSpPr>
          <p:cNvPr id="408" name="Google Shape;408;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Google Shape;415;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With these thoughts, we propose pooling features from all levels for each proposal and fusing them for following prediction.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We use max operation to fuse features from different levels, which lets network select element-wise useful information.  </a:t>
            </a:r>
            <a:endParaRPr/>
          </a:p>
        </p:txBody>
      </p:sp>
      <p:sp>
        <p:nvSpPr>
          <p:cNvPr id="416" name="Google Shape;416;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Google Shape;422;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We now analyze the ratio of features pooled from different levels with adaptive feature pooling.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They cluster proposals into four classes based on the levels they were assigned to originally in FPN. For each set of proposals, we calculate the ratio of features selected from different levels. In notation, levels 1 − 4 represent low-to-high levels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blue line represents small proposals that were assigned to level 1 originally in FPN. Surprisingly, nearly 70% of features are from other higher levels.  Again, 50%+ of the features are pooled from other lower levels.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This observation clearly indicates that features in multiple levels together are helpful for accurate prediction.</a:t>
            </a:r>
            <a:endParaRPr/>
          </a:p>
        </p:txBody>
      </p:sp>
      <p:sp>
        <p:nvSpPr>
          <p:cNvPr id="423" name="Google Shape;423;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8" name="Shape 428"/>
        <p:cNvGrpSpPr/>
        <p:nvPr/>
      </p:nvGrpSpPr>
      <p:grpSpPr>
        <a:xfrm>
          <a:off x="0" y="0"/>
          <a:ext cx="0" cy="0"/>
          <a:chOff x="0" y="0"/>
          <a:chExt cx="0" cy="0"/>
        </a:xfrm>
      </p:grpSpPr>
      <p:sp>
        <p:nvSpPr>
          <p:cNvPr id="429" name="Google Shape;429;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For example, there are two fc layers in the box branch in FPN. We apply the fusion operation after the ﬁrst layer.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Since four consecutive convolutional layers are used in mask prediction branch in MaskR-CNN, we place fusion operation between the ﬁrst and second convolutional layers.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30" name="Google Shape;430;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conduct ablation studies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We place it either between ROI Align and fc1, represented by “fu.fc1fc2” or between fc1 and fc2, represented by “fc1fu.fc2”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Similar settings are also applied to mask prediction branch. For feature fusing, max and sum operations are tested.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Finally, We use max as fusion operation and use it behind the ﬁrst parameter layer in our framework</a:t>
            </a:r>
            <a:endParaRPr/>
          </a:p>
        </p:txBody>
      </p:sp>
      <p:sp>
        <p:nvSpPr>
          <p:cNvPr id="437" name="Google Shape;437;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We note fc layers yield different properties compared with FCN where the latter gives prediction at each pixel based on a local receptive ﬁeld and parameters are shared at different spatial locations.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Contrarily, fc layers are location sensitive since predictions at different spatial locations are achieved by varying sets of parameters. So they have the ability to adapt to different spatial locations. It is helpful to differentiate instances  and recognize separate parts belonging to the same object. </a:t>
            </a:r>
            <a:endParaRPr/>
          </a:p>
        </p:txBody>
      </p:sp>
      <p:sp>
        <p:nvSpPr>
          <p:cNvPr id="444" name="Google Shape;444;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Google Shape;450;p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Each convolutional layer consists of 256 3×3 ﬁlters and the deconvolutional layer up-samples feature with factor 2.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It predicts a binary pixel-wise mask for each class independently to decouple segmentation and classiﬁcation, similar to that of Mask R-CNN.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We further create a short path from layer conv3 to a fc layer. There are two 3×3 convolutional layers where the second shrinks channels to half to reduce computational overhead.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mask size we use is 28×28 so that the fc layer produces a 784×1×1 vector. This vector is reshaped to the same spatial size as the mask predicted by FCN.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Using only one fc layer, instead of multiple of them, for ﬁnal prediction prevents the issue of collapsing the hidden spatial feature map into a short feature vector, which loses spatial information</a:t>
            </a:r>
            <a:endParaRPr/>
          </a:p>
        </p:txBody>
      </p:sp>
      <p:sp>
        <p:nvSpPr>
          <p:cNvPr id="451" name="Google Shape;451;p4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6" name="Shape 456"/>
        <p:cNvGrpSpPr/>
        <p:nvPr/>
      </p:nvGrpSpPr>
      <p:grpSpPr>
        <a:xfrm>
          <a:off x="0" y="0"/>
          <a:ext cx="0" cy="0"/>
          <a:chOff x="0" y="0"/>
          <a:chExt cx="0" cy="0"/>
        </a:xfrm>
      </p:grpSpPr>
      <p:sp>
        <p:nvSpPr>
          <p:cNvPr id="457" name="Google Shape;457;p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We consider two aspects, i.e., the layer to start the new branch and the way to fuse predictions from the new branch and FCN.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We experiment with creating new paths from conv2, conv3 and conv4, respectively. “max”, “sum” and “product” operations are used for fusion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baseline:  with bottom-up path augmentation and adaptive feature pooling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They clearly show that starting from conv3 and taking sum for fusion produces the best results.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58" name="Google Shape;458;p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3" name="Shape 463"/>
        <p:cNvGrpSpPr/>
        <p:nvPr/>
      </p:nvGrpSpPr>
      <p:grpSpPr>
        <a:xfrm>
          <a:off x="0" y="0"/>
          <a:ext cx="0" cy="0"/>
          <a:chOff x="0" y="0"/>
          <a:chExt cx="0" cy="0"/>
        </a:xfrm>
      </p:grpSpPr>
      <p:sp>
        <p:nvSpPr>
          <p:cNvPr id="464" name="Google Shape;464;p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 We report performance of our PANet on test-dev for comparison, with and without multi-scale training.</a:t>
            </a:r>
            <a:endParaRPr/>
          </a:p>
          <a:p>
            <a:pPr indent="0" lvl="0" marL="0" rtl="0" algn="l">
              <a:spcBef>
                <a:spcPts val="0"/>
              </a:spcBef>
              <a:spcAft>
                <a:spcPts val="0"/>
              </a:spcAft>
              <a:buNone/>
            </a:pPr>
            <a:r>
              <a:rPr lang="en-US"/>
              <a:t>our PANet with ResNet-50 trained on multi-scale images and tested on single-scale images already outperforms Mask R-CNN and Champion in 2016</a:t>
            </a:r>
            <a:endParaRPr/>
          </a:p>
        </p:txBody>
      </p:sp>
      <p:sp>
        <p:nvSpPr>
          <p:cNvPr id="465" name="Google Shape;465;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0" name="Shape 470"/>
        <p:cNvGrpSpPr/>
        <p:nvPr/>
      </p:nvGrpSpPr>
      <p:grpSpPr>
        <a:xfrm>
          <a:off x="0" y="0"/>
          <a:ext cx="0" cy="0"/>
          <a:chOff x="0" y="0"/>
          <a:chExt cx="0" cy="0"/>
        </a:xfrm>
      </p:grpSpPr>
      <p:sp>
        <p:nvSpPr>
          <p:cNvPr id="471" name="Google Shape;471;p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Our ablation study from the baseline gradually to all components incorporated is conducted on val-2017 subset and is shown here. ResNet-50 is our initial model. We report performance in terms of maskAP, boxap APbb of an independently trained object detector and boxapAPbbM of box branch trained in the multi-task fashion.</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US"/>
              <a:t> With or without adaptive feature pooling, bottom-up path augmentation consistently improves mask AP and box ap APbb by more than 0.6 and 0.9 respectively. The improvement on instances with large scale is most signiﬁcant. This veriﬁes usefulness of information from lower feature levels.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With or without bottom up path augmentation,adaptive feature pooling consistently improves performance. The performance in all scales generally improves.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Fully-connected fusion aims at predicting masks with better quality. It yields 0.7 improvement in terms of mask AP. It is general for instances at all scales.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With all these components in PANet, improvement on mask AP is 4.4 over baselines. Box ap APbb of independently trained object detector increases 4.2.  Small- and medium-size instances contribute most</a:t>
            </a:r>
            <a:endParaRPr/>
          </a:p>
        </p:txBody>
      </p:sp>
      <p:sp>
        <p:nvSpPr>
          <p:cNvPr id="472" name="Google Shape;472;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6" name="Shape 476"/>
        <p:cNvGrpSpPr/>
        <p:nvPr/>
      </p:nvGrpSpPr>
      <p:grpSpPr>
        <a:xfrm>
          <a:off x="0" y="0"/>
          <a:ext cx="0" cy="0"/>
          <a:chOff x="0" y="0"/>
          <a:chExt cx="0" cy="0"/>
        </a:xfrm>
      </p:grpSpPr>
      <p:sp>
        <p:nvSpPr>
          <p:cNvPr id="477" name="Google Shape;477;p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2" name="Shape 482"/>
        <p:cNvGrpSpPr/>
        <p:nvPr/>
      </p:nvGrpSpPr>
      <p:grpSpPr>
        <a:xfrm>
          <a:off x="0" y="0"/>
          <a:ext cx="0" cy="0"/>
          <a:chOff x="0" y="0"/>
          <a:chExt cx="0" cy="0"/>
        </a:xfrm>
      </p:grpSpPr>
      <p:sp>
        <p:nvSpPr>
          <p:cNvPr id="483" name="Google Shape;483;g500d9ecde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g500d9ecdeb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9" name="Shape 489"/>
        <p:cNvGrpSpPr/>
        <p:nvPr/>
      </p:nvGrpSpPr>
      <p:grpSpPr>
        <a:xfrm>
          <a:off x="0" y="0"/>
          <a:ext cx="0" cy="0"/>
          <a:chOff x="0" y="0"/>
          <a:chExt cx="0" cy="0"/>
        </a:xfrm>
      </p:grpSpPr>
      <p:sp>
        <p:nvSpPr>
          <p:cNvPr id="490" name="Google Shape;490;p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7" name="Shape 497"/>
        <p:cNvGrpSpPr/>
        <p:nvPr/>
      </p:nvGrpSpPr>
      <p:grpSpPr>
        <a:xfrm>
          <a:off x="0" y="0"/>
          <a:ext cx="0" cy="0"/>
          <a:chOff x="0" y="0"/>
          <a:chExt cx="0" cy="0"/>
        </a:xfrm>
      </p:grpSpPr>
      <p:sp>
        <p:nvSpPr>
          <p:cNvPr id="498" name="Google Shape;498;p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8" name="Shape 508"/>
        <p:cNvGrpSpPr/>
        <p:nvPr/>
      </p:nvGrpSpPr>
      <p:grpSpPr>
        <a:xfrm>
          <a:off x="0" y="0"/>
          <a:ext cx="0" cy="0"/>
          <a:chOff x="0" y="0"/>
          <a:chExt cx="0" cy="0"/>
        </a:xfrm>
      </p:grpSpPr>
      <p:sp>
        <p:nvSpPr>
          <p:cNvPr id="509" name="Google Shape;509;p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3" name="Shape 523"/>
        <p:cNvGrpSpPr/>
        <p:nvPr/>
      </p:nvGrpSpPr>
      <p:grpSpPr>
        <a:xfrm>
          <a:off x="0" y="0"/>
          <a:ext cx="0" cy="0"/>
          <a:chOff x="0" y="0"/>
          <a:chExt cx="0" cy="0"/>
        </a:xfrm>
      </p:grpSpPr>
      <p:sp>
        <p:nvSpPr>
          <p:cNvPr id="524" name="Google Shape;524;g500d9ecde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g500d9ecdeb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7" name="Shape 537"/>
        <p:cNvGrpSpPr/>
        <p:nvPr/>
      </p:nvGrpSpPr>
      <p:grpSpPr>
        <a:xfrm>
          <a:off x="0" y="0"/>
          <a:ext cx="0" cy="0"/>
          <a:chOff x="0" y="0"/>
          <a:chExt cx="0" cy="0"/>
        </a:xfrm>
      </p:grpSpPr>
      <p:sp>
        <p:nvSpPr>
          <p:cNvPr id="538" name="Google Shape;538;p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1" name="Shape 551"/>
        <p:cNvGrpSpPr/>
        <p:nvPr/>
      </p:nvGrpSpPr>
      <p:grpSpPr>
        <a:xfrm>
          <a:off x="0" y="0"/>
          <a:ext cx="0" cy="0"/>
          <a:chOff x="0" y="0"/>
          <a:chExt cx="0" cy="0"/>
        </a:xfrm>
      </p:grpSpPr>
      <p:sp>
        <p:nvSpPr>
          <p:cNvPr id="552" name="Google Shape;552;p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1" name="Shape 561"/>
        <p:cNvGrpSpPr/>
        <p:nvPr/>
      </p:nvGrpSpPr>
      <p:grpSpPr>
        <a:xfrm>
          <a:off x="0" y="0"/>
          <a:ext cx="0" cy="0"/>
          <a:chOff x="0" y="0"/>
          <a:chExt cx="0" cy="0"/>
        </a:xfrm>
      </p:grpSpPr>
      <p:sp>
        <p:nvSpPr>
          <p:cNvPr id="562" name="Google Shape;562;g500d9ecde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g500d9ecdeb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8" name="Shape 568"/>
        <p:cNvGrpSpPr/>
        <p:nvPr/>
      </p:nvGrpSpPr>
      <p:grpSpPr>
        <a:xfrm>
          <a:off x="0" y="0"/>
          <a:ext cx="0" cy="0"/>
          <a:chOff x="0" y="0"/>
          <a:chExt cx="0" cy="0"/>
        </a:xfrm>
      </p:grpSpPr>
      <p:sp>
        <p:nvSpPr>
          <p:cNvPr id="569" name="Google Shape;569;p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7" name="Shape 577"/>
        <p:cNvGrpSpPr/>
        <p:nvPr/>
      </p:nvGrpSpPr>
      <p:grpSpPr>
        <a:xfrm>
          <a:off x="0" y="0"/>
          <a:ext cx="0" cy="0"/>
          <a:chOff x="0" y="0"/>
          <a:chExt cx="0" cy="0"/>
        </a:xfrm>
      </p:grpSpPr>
      <p:sp>
        <p:nvSpPr>
          <p:cNvPr id="578" name="Google Shape;578;p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9" name="Shape 589"/>
        <p:cNvGrpSpPr/>
        <p:nvPr/>
      </p:nvGrpSpPr>
      <p:grpSpPr>
        <a:xfrm>
          <a:off x="0" y="0"/>
          <a:ext cx="0" cy="0"/>
          <a:chOff x="0" y="0"/>
          <a:chExt cx="0" cy="0"/>
        </a:xfrm>
      </p:grpSpPr>
      <p:sp>
        <p:nvSpPr>
          <p:cNvPr id="590" name="Google Shape;590;g500d9ecdeb_4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g500d9ecdeb_4_2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6" name="Shape 596"/>
        <p:cNvGrpSpPr/>
        <p:nvPr/>
      </p:nvGrpSpPr>
      <p:grpSpPr>
        <a:xfrm>
          <a:off x="0" y="0"/>
          <a:ext cx="0" cy="0"/>
          <a:chOff x="0" y="0"/>
          <a:chExt cx="0" cy="0"/>
        </a:xfrm>
      </p:grpSpPr>
      <p:sp>
        <p:nvSpPr>
          <p:cNvPr id="597" name="Google Shape;597;p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3" name="Shape 603"/>
        <p:cNvGrpSpPr/>
        <p:nvPr/>
      </p:nvGrpSpPr>
      <p:grpSpPr>
        <a:xfrm>
          <a:off x="0" y="0"/>
          <a:ext cx="0" cy="0"/>
          <a:chOff x="0" y="0"/>
          <a:chExt cx="0" cy="0"/>
        </a:xfrm>
      </p:grpSpPr>
      <p:sp>
        <p:nvSpPr>
          <p:cNvPr id="604" name="Google Shape;604;g500d9ecde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g500d9ecde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2" name="Shape 612"/>
        <p:cNvGrpSpPr/>
        <p:nvPr/>
      </p:nvGrpSpPr>
      <p:grpSpPr>
        <a:xfrm>
          <a:off x="0" y="0"/>
          <a:ext cx="0" cy="0"/>
          <a:chOff x="0" y="0"/>
          <a:chExt cx="0" cy="0"/>
        </a:xfrm>
      </p:grpSpPr>
      <p:sp>
        <p:nvSpPr>
          <p:cNvPr id="613" name="Google Shape;613;g500d9ecde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g500d9ecdeb_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7" name="Shape 67"/>
        <p:cNvGrpSpPr/>
        <p:nvPr/>
      </p:nvGrpSpPr>
      <p:grpSpPr>
        <a:xfrm>
          <a:off x="0" y="0"/>
          <a:ext cx="0" cy="0"/>
          <a:chOff x="0" y="0"/>
          <a:chExt cx="0" cy="0"/>
        </a:xfrm>
      </p:grpSpPr>
      <p:sp>
        <p:nvSpPr>
          <p:cNvPr id="68" name="Google Shape;68;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1"/>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70" name="Google Shape;70;p1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4" name="Shape 74"/>
        <p:cNvGrpSpPr/>
        <p:nvPr/>
      </p:nvGrpSpPr>
      <p:grpSpPr>
        <a:xfrm>
          <a:off x="0" y="0"/>
          <a:ext cx="0" cy="0"/>
          <a:chOff x="0" y="0"/>
          <a:chExt cx="0" cy="0"/>
        </a:xfrm>
      </p:grpSpPr>
      <p:sp>
        <p:nvSpPr>
          <p:cNvPr id="75" name="Google Shape;75;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80" name="Shape 80"/>
        <p:cNvGrpSpPr/>
        <p:nvPr/>
      </p:nvGrpSpPr>
      <p:grpSpPr>
        <a:xfrm>
          <a:off x="0" y="0"/>
          <a:ext cx="0" cy="0"/>
          <a:chOff x="0" y="0"/>
          <a:chExt cx="0" cy="0"/>
        </a:xfrm>
      </p:grpSpPr>
      <p:sp>
        <p:nvSpPr>
          <p:cNvPr id="81" name="Google Shape;81;p1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1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3" name="Shape 23"/>
        <p:cNvGrpSpPr/>
        <p:nvPr/>
      </p:nvGrpSpPr>
      <p:grpSpPr>
        <a:xfrm>
          <a:off x="0" y="0"/>
          <a:ext cx="0" cy="0"/>
          <a:chOff x="0" y="0"/>
          <a:chExt cx="0" cy="0"/>
        </a:xfrm>
      </p:grpSpPr>
      <p:sp>
        <p:nvSpPr>
          <p:cNvPr id="24" name="Google Shape;24;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Slide">
  <p:cSld name="1_Title Slide">
    <p:spTree>
      <p:nvGrpSpPr>
        <p:cNvPr id="27" name="Shape 27"/>
        <p:cNvGrpSpPr/>
        <p:nvPr/>
      </p:nvGrpSpPr>
      <p:grpSpPr>
        <a:xfrm>
          <a:off x="0" y="0"/>
          <a:ext cx="0" cy="0"/>
          <a:chOff x="0" y="0"/>
          <a:chExt cx="0" cy="0"/>
        </a:xfrm>
      </p:grpSpPr>
      <p:sp>
        <p:nvSpPr>
          <p:cNvPr id="28" name="Google Shape;28;p5"/>
          <p:cNvSpPr txBox="1"/>
          <p:nvPr>
            <p:ph type="ctrTitle"/>
          </p:nvPr>
        </p:nvSpPr>
        <p:spPr>
          <a:xfrm>
            <a:off x="78739" y="7620"/>
            <a:ext cx="12034520" cy="51308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4400"/>
              <a:buFont typeface="Arial"/>
              <a:buNone/>
              <a:defRPr b="0" i="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subTitle"/>
          </p:nvPr>
        </p:nvSpPr>
        <p:spPr>
          <a:xfrm>
            <a:off x="1828800" y="3840480"/>
            <a:ext cx="8534400" cy="1714500"/>
          </a:xfrm>
          <a:prstGeom prst="rect">
            <a:avLst/>
          </a:prstGeom>
          <a:noFill/>
          <a:ln>
            <a:noFill/>
          </a:ln>
        </p:spPr>
        <p:txBody>
          <a:bodyPr anchorCtr="0" anchor="t" bIns="0" lIns="0" spcFirstLastPara="1" rIns="0" wrap="square" tIns="0">
            <a:noAutofit/>
          </a:bodyPr>
          <a:lstStyle>
            <a:lvl1pPr lvl="0" algn="l">
              <a:lnSpc>
                <a:spcPct val="90000"/>
              </a:lnSpc>
              <a:spcBef>
                <a:spcPts val="1000"/>
              </a:spcBef>
              <a:spcAft>
                <a:spcPts val="0"/>
              </a:spcAft>
              <a:buClr>
                <a:schemeClr val="dk1"/>
              </a:buClr>
              <a:buSzPts val="2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30" name="Google Shape;30;p5"/>
          <p:cNvSpPr txBox="1"/>
          <p:nvPr>
            <p:ph idx="11" type="ftr"/>
          </p:nvPr>
        </p:nvSpPr>
        <p:spPr>
          <a:xfrm>
            <a:off x="4038600" y="6356350"/>
            <a:ext cx="4114800" cy="365125"/>
          </a:xfrm>
          <a:prstGeom prst="rect">
            <a:avLst/>
          </a:prstGeom>
          <a:noFill/>
          <a:ln>
            <a:noFill/>
          </a:ln>
        </p:spPr>
        <p:txBody>
          <a:bodyPr anchorCtr="0" anchor="ctr" bIns="0" lIns="0" spcFirstLastPara="1" rIns="0" wrap="square" tIns="0">
            <a:no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0" type="dt"/>
          </p:nvPr>
        </p:nvSpPr>
        <p:spPr>
          <a:xfrm>
            <a:off x="838200" y="6356350"/>
            <a:ext cx="2743200" cy="365125"/>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8610600" y="6356350"/>
            <a:ext cx="2743200" cy="365125"/>
          </a:xfrm>
          <a:prstGeom prst="rect">
            <a:avLst/>
          </a:prstGeom>
          <a:noFill/>
          <a:ln>
            <a:noFill/>
          </a:ln>
        </p:spPr>
        <p:txBody>
          <a:bodyPr anchorCtr="0" anchor="ctr" bIns="0" lIns="0" spcFirstLastPara="1" rIns="0" wrap="square" tIns="0">
            <a:no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sz="1200">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3" name="Shape 33"/>
        <p:cNvGrpSpPr/>
        <p:nvPr/>
      </p:nvGrpSpPr>
      <p:grpSpPr>
        <a:xfrm>
          <a:off x="0" y="0"/>
          <a:ext cx="0" cy="0"/>
          <a:chOff x="0" y="0"/>
          <a:chExt cx="0" cy="0"/>
        </a:xfrm>
      </p:grpSpPr>
      <p:sp>
        <p:nvSpPr>
          <p:cNvPr id="34" name="Google Shape;34;p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6" name="Google Shape;36;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9" name="Shape 39"/>
        <p:cNvGrpSpPr/>
        <p:nvPr/>
      </p:nvGrpSpPr>
      <p:grpSpPr>
        <a:xfrm>
          <a:off x="0" y="0"/>
          <a:ext cx="0" cy="0"/>
          <a:chOff x="0" y="0"/>
          <a:chExt cx="0" cy="0"/>
        </a:xfrm>
      </p:grpSpPr>
      <p:sp>
        <p:nvSpPr>
          <p:cNvPr id="40" name="Google Shape;4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6" name="Shape 46"/>
        <p:cNvGrpSpPr/>
        <p:nvPr/>
      </p:nvGrpSpPr>
      <p:grpSpPr>
        <a:xfrm>
          <a:off x="0" y="0"/>
          <a:ext cx="0" cy="0"/>
          <a:chOff x="0" y="0"/>
          <a:chExt cx="0" cy="0"/>
        </a:xfrm>
      </p:grpSpPr>
      <p:sp>
        <p:nvSpPr>
          <p:cNvPr id="47" name="Google Shape;47;p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1" name="Google Shape;51;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5" name="Shape 55"/>
        <p:cNvGrpSpPr/>
        <p:nvPr/>
      </p:nvGrpSpPr>
      <p:grpSpPr>
        <a:xfrm>
          <a:off x="0" y="0"/>
          <a:ext cx="0" cy="0"/>
          <a:chOff x="0" y="0"/>
          <a:chExt cx="0" cy="0"/>
        </a:xfrm>
      </p:grpSpPr>
      <p:sp>
        <p:nvSpPr>
          <p:cNvPr id="56" name="Google Shape;5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60" name="Shape 60"/>
        <p:cNvGrpSpPr/>
        <p:nvPr/>
      </p:nvGrpSpPr>
      <p:grpSpPr>
        <a:xfrm>
          <a:off x="0" y="0"/>
          <a:ext cx="0" cy="0"/>
          <a:chOff x="0" y="0"/>
          <a:chExt cx="0" cy="0"/>
        </a:xfrm>
      </p:grpSpPr>
      <p:sp>
        <p:nvSpPr>
          <p:cNvPr id="61" name="Google Shape;61;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1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3" name="Google Shape;63;p1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4" name="Google Shape;6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4.png"/><Relationship Id="rId4" Type="http://schemas.openxmlformats.org/officeDocument/2006/relationships/image" Target="../media/image8.png"/><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png"/><Relationship Id="rId4" Type="http://schemas.openxmlformats.org/officeDocument/2006/relationships/image" Target="../media/image13.png"/><Relationship Id="rId5" Type="http://schemas.openxmlformats.org/officeDocument/2006/relationships/image" Target="../media/image10.png"/><Relationship Id="rId6"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 Id="rId4" Type="http://schemas.openxmlformats.org/officeDocument/2006/relationships/image" Target="../media/image17.png"/><Relationship Id="rId5" Type="http://schemas.openxmlformats.org/officeDocument/2006/relationships/image" Target="../media/image22.png"/><Relationship Id="rId6" Type="http://schemas.openxmlformats.org/officeDocument/2006/relationships/image" Target="../media/image3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3.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5.png"/><Relationship Id="rId4" Type="http://schemas.openxmlformats.org/officeDocument/2006/relationships/image" Target="../media/image28.png"/><Relationship Id="rId5" Type="http://schemas.openxmlformats.org/officeDocument/2006/relationships/image" Target="../media/image27.png"/><Relationship Id="rId6"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0.png"/><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4.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4.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9.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6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6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57.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48.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4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4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40.png"/><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40.png"/><Relationship Id="rId4" Type="http://schemas.openxmlformats.org/officeDocument/2006/relationships/image" Target="../media/image1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4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4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5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4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6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6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6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5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5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53.png"/><Relationship Id="rId4" Type="http://schemas.openxmlformats.org/officeDocument/2006/relationships/image" Target="../media/image50.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58.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6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56.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 Id="rId3" Type="http://schemas.openxmlformats.org/officeDocument/2006/relationships/image" Target="../media/image6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6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 Id="rId3" Type="http://schemas.openxmlformats.org/officeDocument/2006/relationships/image" Target="../media/image59.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 Id="rId3" Type="http://schemas.openxmlformats.org/officeDocument/2006/relationships/image" Target="../media/image6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 Id="rId3" Type="http://schemas.openxmlformats.org/officeDocument/2006/relationships/image" Target="../media/image68.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hyperlink" Target="https://github.com/facebookresearch/Detectron" TargetMode="External"/><Relationship Id="rId4" Type="http://schemas.openxmlformats.org/officeDocument/2006/relationships/hyperlink" Target="https://github.com/matterport/Mask_RCNN" TargetMode="External"/><Relationship Id="rId5" Type="http://schemas.openxmlformats.org/officeDocument/2006/relationships/hyperlink" Target="https://github.com/ShuLiu1993/PANet" TargetMode="External"/><Relationship Id="rId6" Type="http://schemas.openxmlformats.org/officeDocument/2006/relationships/hyperlink" Target="https://github.com/xck36/GMI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Arial"/>
              <a:buNone/>
            </a:pPr>
            <a:r>
              <a:rPr lang="en-US"/>
              <a:t>Instance Segmentation</a:t>
            </a:r>
            <a:endParaRPr/>
          </a:p>
        </p:txBody>
      </p:sp>
      <p:sp>
        <p:nvSpPr>
          <p:cNvPr id="91" name="Google Shape;91;p1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400"/>
              <a:buNone/>
            </a:pPr>
            <a:r>
              <a:rPr lang="en-US"/>
              <a:t>Zhiyang Liu, Yaofei Wang, Huaiyu Zheng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3"/>
          <p:cNvSpPr txBox="1"/>
          <p:nvPr>
            <p:ph type="title"/>
          </p:nvPr>
        </p:nvSpPr>
        <p:spPr>
          <a:xfrm>
            <a:off x="515825"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ResNeXt </a:t>
            </a:r>
            <a:endParaRPr/>
          </a:p>
        </p:txBody>
      </p:sp>
      <p:pic>
        <p:nvPicPr>
          <p:cNvPr id="159" name="Google Shape;159;p23"/>
          <p:cNvPicPr preferRelativeResize="0"/>
          <p:nvPr>
            <p:ph idx="1" type="body"/>
          </p:nvPr>
        </p:nvPicPr>
        <p:blipFill rotWithShape="1">
          <a:blip r:embed="rId3">
            <a:alphaModFix/>
          </a:blip>
          <a:srcRect b="0" l="0" r="0" t="0"/>
          <a:stretch/>
        </p:blipFill>
        <p:spPr>
          <a:xfrm>
            <a:off x="6354618" y="365125"/>
            <a:ext cx="4999182" cy="6480422"/>
          </a:xfrm>
          <a:prstGeom prst="rect">
            <a:avLst/>
          </a:prstGeom>
          <a:noFill/>
          <a:ln>
            <a:noFill/>
          </a:ln>
        </p:spPr>
      </p:pic>
      <p:sp>
        <p:nvSpPr>
          <p:cNvPr id="160" name="Google Shape;160;p23"/>
          <p:cNvSpPr txBox="1"/>
          <p:nvPr/>
        </p:nvSpPr>
        <p:spPr>
          <a:xfrm>
            <a:off x="766618" y="1579418"/>
            <a:ext cx="2770909" cy="184958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1" name="Google Shape;161;p23"/>
          <p:cNvSpPr txBox="1"/>
          <p:nvPr/>
        </p:nvSpPr>
        <p:spPr>
          <a:xfrm>
            <a:off x="515825" y="1773375"/>
            <a:ext cx="4908300" cy="1849500"/>
          </a:xfrm>
          <a:prstGeom prst="rect">
            <a:avLst/>
          </a:prstGeom>
          <a:noFill/>
          <a:ln>
            <a:noFill/>
          </a:ln>
        </p:spPr>
        <p:txBody>
          <a:bodyPr anchorCtr="0" anchor="t" bIns="45700" lIns="91425" spcFirstLastPara="1" rIns="91425" wrap="square" tIns="45700">
            <a:noAutofit/>
          </a:bodyPr>
          <a:lstStyle/>
          <a:p>
            <a:pPr indent="-342900" lvl="0" marL="457200" marR="0" rtl="0" algn="l">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With similar numbers of parameters and FLOPs, ResNeXt can get lower error rate on ImageNet</a:t>
            </a:r>
            <a:endParaRPr sz="1800">
              <a:solidFill>
                <a:schemeClr val="dk1"/>
              </a:solidFill>
              <a:latin typeface="Arial"/>
              <a:ea typeface="Arial"/>
              <a:cs typeface="Arial"/>
              <a:sym typeface="Arial"/>
            </a:endParaRPr>
          </a:p>
          <a:p>
            <a:pPr indent="0" lvl="0" marL="457200" marR="0" rtl="0" algn="l">
              <a:spcBef>
                <a:spcPts val="0"/>
              </a:spcBef>
              <a:spcAft>
                <a:spcPts val="0"/>
              </a:spcAft>
              <a:buNone/>
            </a:pPr>
            <a:r>
              <a:t/>
            </a:r>
            <a:endParaRPr sz="1800">
              <a:solidFill>
                <a:schemeClr val="dk1"/>
              </a:solidFill>
            </a:endParaRPr>
          </a:p>
          <a:p>
            <a:pPr indent="-342900" lvl="0" marL="457200" marR="0" rtl="0" algn="l">
              <a:spcBef>
                <a:spcPts val="0"/>
              </a:spcBef>
              <a:spcAft>
                <a:spcPts val="0"/>
              </a:spcAft>
              <a:buClr>
                <a:schemeClr val="dk1"/>
              </a:buClr>
              <a:buSzPts val="1800"/>
              <a:buChar char="●"/>
            </a:pPr>
            <a:r>
              <a:rPr lang="en-US" sz="1800">
                <a:solidFill>
                  <a:schemeClr val="dk1"/>
                </a:solidFill>
              </a:rPr>
              <a:t>A better backbone architecture for feature extraction</a:t>
            </a:r>
            <a:endParaRPr sz="18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ResNeXt</a:t>
            </a:r>
            <a:endParaRPr/>
          </a:p>
        </p:txBody>
      </p:sp>
      <p:pic>
        <p:nvPicPr>
          <p:cNvPr id="167" name="Google Shape;167;p24"/>
          <p:cNvPicPr preferRelativeResize="0"/>
          <p:nvPr>
            <p:ph idx="1" type="body"/>
          </p:nvPr>
        </p:nvPicPr>
        <p:blipFill rotWithShape="1">
          <a:blip r:embed="rId3">
            <a:alphaModFix/>
          </a:blip>
          <a:srcRect b="0" l="0" r="0" t="0"/>
          <a:stretch/>
        </p:blipFill>
        <p:spPr>
          <a:xfrm>
            <a:off x="1424592" y="1825625"/>
            <a:ext cx="9342816" cy="43513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0" y="0"/>
            <a:ext cx="121920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sz="3600"/>
              <a:t>Feature Pyramid Network(FPN) (Lin, CVPR 2017) </a:t>
            </a:r>
            <a:endParaRPr sz="3600"/>
          </a:p>
        </p:txBody>
      </p:sp>
      <p:pic>
        <p:nvPicPr>
          <p:cNvPr id="173" name="Google Shape;173;p25"/>
          <p:cNvPicPr preferRelativeResize="0"/>
          <p:nvPr>
            <p:ph idx="1" type="body"/>
          </p:nvPr>
        </p:nvPicPr>
        <p:blipFill rotWithShape="1">
          <a:blip r:embed="rId3">
            <a:alphaModFix/>
          </a:blip>
          <a:srcRect b="40257" l="0" r="0" t="0"/>
          <a:stretch/>
        </p:blipFill>
        <p:spPr>
          <a:xfrm>
            <a:off x="-232034" y="1690688"/>
            <a:ext cx="7802400" cy="4594800"/>
          </a:xfrm>
          <a:prstGeom prst="rect">
            <a:avLst/>
          </a:prstGeom>
          <a:noFill/>
          <a:ln>
            <a:noFill/>
          </a:ln>
        </p:spPr>
      </p:pic>
      <p:pic>
        <p:nvPicPr>
          <p:cNvPr id="174" name="Google Shape;174;p25"/>
          <p:cNvPicPr preferRelativeResize="0"/>
          <p:nvPr/>
        </p:nvPicPr>
        <p:blipFill rotWithShape="1">
          <a:blip r:embed="rId4">
            <a:alphaModFix/>
          </a:blip>
          <a:srcRect b="14803" l="22455" r="30692" t="40092"/>
          <a:stretch/>
        </p:blipFill>
        <p:spPr>
          <a:xfrm>
            <a:off x="7609600" y="1904350"/>
            <a:ext cx="3292200" cy="2007250"/>
          </a:xfrm>
          <a:prstGeom prst="rect">
            <a:avLst/>
          </a:prstGeom>
          <a:noFill/>
          <a:ln>
            <a:noFill/>
          </a:ln>
        </p:spPr>
      </p:pic>
      <p:sp>
        <p:nvSpPr>
          <p:cNvPr id="175" name="Google Shape;175;p25"/>
          <p:cNvSpPr/>
          <p:nvPr/>
        </p:nvSpPr>
        <p:spPr>
          <a:xfrm>
            <a:off x="9527625" y="4025875"/>
            <a:ext cx="27168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nearest neighbor upsampling for simplicity</a:t>
            </a:r>
            <a:endParaRPr sz="1800">
              <a:solidFill>
                <a:schemeClr val="dk1"/>
              </a:solidFill>
              <a:latin typeface="Arial"/>
              <a:ea typeface="Arial"/>
              <a:cs typeface="Arial"/>
              <a:sym typeface="Arial"/>
            </a:endParaRPr>
          </a:p>
        </p:txBody>
      </p:sp>
      <p:sp>
        <p:nvSpPr>
          <p:cNvPr id="176" name="Google Shape;176;p25"/>
          <p:cNvSpPr txBox="1"/>
          <p:nvPr/>
        </p:nvSpPr>
        <p:spPr>
          <a:xfrm>
            <a:off x="7207000" y="1094225"/>
            <a:ext cx="4858200" cy="64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FF0000"/>
                </a:solidFill>
              </a:rPr>
              <a:t>Popular strategies for detecting objects over large scale changes</a:t>
            </a:r>
            <a:endParaRPr sz="1800">
              <a:solidFill>
                <a:srgbClr val="FF0000"/>
              </a:solidFill>
            </a:endParaRPr>
          </a:p>
        </p:txBody>
      </p:sp>
      <p:pic>
        <p:nvPicPr>
          <p:cNvPr id="177" name="Google Shape;177;p25"/>
          <p:cNvPicPr preferRelativeResize="0"/>
          <p:nvPr/>
        </p:nvPicPr>
        <p:blipFill>
          <a:blip r:embed="rId5">
            <a:alphaModFix/>
          </a:blip>
          <a:stretch>
            <a:fillRect/>
          </a:stretch>
        </p:blipFill>
        <p:spPr>
          <a:xfrm>
            <a:off x="7609591" y="4075513"/>
            <a:ext cx="1714580" cy="1961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Feature Pyramid Network(FPN)</a:t>
            </a:r>
            <a:endParaRPr/>
          </a:p>
        </p:txBody>
      </p:sp>
      <p:sp>
        <p:nvSpPr>
          <p:cNvPr id="183" name="Google Shape;183;p26"/>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pic>
        <p:nvPicPr>
          <p:cNvPr id="184" name="Google Shape;184;p26"/>
          <p:cNvPicPr preferRelativeResize="0"/>
          <p:nvPr/>
        </p:nvPicPr>
        <p:blipFill>
          <a:blip r:embed="rId3">
            <a:alphaModFix/>
          </a:blip>
          <a:stretch>
            <a:fillRect/>
          </a:stretch>
        </p:blipFill>
        <p:spPr>
          <a:xfrm>
            <a:off x="0" y="1482929"/>
            <a:ext cx="12192001" cy="477889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pic>
        <p:nvPicPr>
          <p:cNvPr descr="https://cdn-images-1.medium.com/max/1400/1*UvGM-OSoebgJDYAjNwX26w.png" id="189" name="Google Shape;189;p27"/>
          <p:cNvPicPr preferRelativeResize="0"/>
          <p:nvPr>
            <p:ph idx="1" type="body"/>
          </p:nvPr>
        </p:nvPicPr>
        <p:blipFill rotWithShape="1">
          <a:blip r:embed="rId3">
            <a:alphaModFix/>
          </a:blip>
          <a:srcRect b="0" l="0" r="0" t="0"/>
          <a:stretch/>
        </p:blipFill>
        <p:spPr>
          <a:xfrm>
            <a:off x="1457410" y="438294"/>
            <a:ext cx="8630700" cy="6127800"/>
          </a:xfrm>
          <a:prstGeom prst="rect">
            <a:avLst/>
          </a:prstGeom>
          <a:noFill/>
          <a:ln>
            <a:noFill/>
          </a:ln>
        </p:spPr>
      </p:pic>
      <p:sp>
        <p:nvSpPr>
          <p:cNvPr id="190" name="Google Shape;190;p27"/>
          <p:cNvSpPr txBox="1"/>
          <p:nvPr>
            <p:ph type="title"/>
          </p:nvPr>
        </p:nvSpPr>
        <p:spPr>
          <a:xfrm>
            <a:off x="0" y="0"/>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FPN</a:t>
            </a:r>
            <a:endParaRPr/>
          </a:p>
        </p:txBody>
      </p:sp>
      <p:pic>
        <p:nvPicPr>
          <p:cNvPr descr="https://cdn-images-1.medium.com/max/1800/1*aMRoAN7CtD1gdzTaZIT5gA.png" id="191" name="Google Shape;191;p27"/>
          <p:cNvPicPr preferRelativeResize="0"/>
          <p:nvPr/>
        </p:nvPicPr>
        <p:blipFill rotWithShape="1">
          <a:blip r:embed="rId4">
            <a:alphaModFix/>
          </a:blip>
          <a:srcRect b="0" l="0" r="0" t="0"/>
          <a:stretch/>
        </p:blipFill>
        <p:spPr>
          <a:xfrm>
            <a:off x="7224569" y="291956"/>
            <a:ext cx="4762500" cy="1914525"/>
          </a:xfrm>
          <a:prstGeom prst="rect">
            <a:avLst/>
          </a:prstGeom>
          <a:noFill/>
          <a:ln>
            <a:noFill/>
          </a:ln>
        </p:spPr>
      </p:pic>
      <p:pic>
        <p:nvPicPr>
          <p:cNvPr descr="https://cdn-images-1.medium.com/max/1800/1*HjxtbT3QNpd_W2QU28P_XA.png" id="192" name="Google Shape;192;p27"/>
          <p:cNvPicPr preferRelativeResize="0"/>
          <p:nvPr/>
        </p:nvPicPr>
        <p:blipFill rotWithShape="1">
          <a:blip r:embed="rId5">
            <a:alphaModFix/>
          </a:blip>
          <a:srcRect b="0" l="0" r="0" t="0"/>
          <a:stretch/>
        </p:blipFill>
        <p:spPr>
          <a:xfrm>
            <a:off x="7666892" y="4790065"/>
            <a:ext cx="4118709" cy="543669"/>
          </a:xfrm>
          <a:prstGeom prst="rect">
            <a:avLst/>
          </a:prstGeom>
          <a:noFill/>
          <a:ln>
            <a:noFill/>
          </a:ln>
        </p:spPr>
      </p:pic>
      <p:pic>
        <p:nvPicPr>
          <p:cNvPr descr="https://cdn-images-1.medium.com/max/1800/1*tRxF2ibR7WZjrD0-xaWymw.png" id="193" name="Google Shape;193;p27"/>
          <p:cNvPicPr preferRelativeResize="0"/>
          <p:nvPr/>
        </p:nvPicPr>
        <p:blipFill rotWithShape="1">
          <a:blip r:embed="rId6">
            <a:alphaModFix/>
          </a:blip>
          <a:srcRect b="-4626" l="20828" r="17163" t="46289"/>
          <a:stretch/>
        </p:blipFill>
        <p:spPr>
          <a:xfrm>
            <a:off x="5919325" y="5449250"/>
            <a:ext cx="6272676" cy="744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FPN</a:t>
            </a:r>
            <a:endParaRPr/>
          </a:p>
        </p:txBody>
      </p:sp>
      <p:pic>
        <p:nvPicPr>
          <p:cNvPr descr="https://cdn-images-1.medium.com/max/2250/1*Wvn0WG4XZ0w9Ed2fFYPrXw.jpeg" id="199" name="Google Shape;199;p28"/>
          <p:cNvPicPr preferRelativeResize="0"/>
          <p:nvPr>
            <p:ph idx="1" type="body"/>
          </p:nvPr>
        </p:nvPicPr>
        <p:blipFill rotWithShape="1">
          <a:blip r:embed="rId3">
            <a:alphaModFix/>
          </a:blip>
          <a:srcRect b="0" l="0" r="0" t="0"/>
          <a:stretch/>
        </p:blipFill>
        <p:spPr>
          <a:xfrm>
            <a:off x="178954" y="1456528"/>
            <a:ext cx="11978101" cy="440794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RoI Align</a:t>
            </a:r>
            <a:endParaRPr/>
          </a:p>
        </p:txBody>
      </p:sp>
      <p:pic>
        <p:nvPicPr>
          <p:cNvPr descr="https://cdn-images-1.medium.com/max/1800/1*en2vHrpgp0n3fLi2QKJOKA.png" id="205" name="Google Shape;205;p29"/>
          <p:cNvPicPr preferRelativeResize="0"/>
          <p:nvPr>
            <p:ph idx="1" type="body"/>
          </p:nvPr>
        </p:nvPicPr>
        <p:blipFill rotWithShape="1">
          <a:blip r:embed="rId3">
            <a:alphaModFix/>
          </a:blip>
          <a:srcRect b="0" l="0" r="0" t="0"/>
          <a:stretch/>
        </p:blipFill>
        <p:spPr>
          <a:xfrm>
            <a:off x="4870784" y="1460059"/>
            <a:ext cx="6000415" cy="4716904"/>
          </a:xfrm>
          <a:prstGeom prst="rect">
            <a:avLst/>
          </a:prstGeom>
          <a:noFill/>
          <a:ln>
            <a:noFill/>
          </a:ln>
        </p:spPr>
      </p:pic>
      <p:sp>
        <p:nvSpPr>
          <p:cNvPr id="206" name="Google Shape;206;p29"/>
          <p:cNvSpPr/>
          <p:nvPr/>
        </p:nvSpPr>
        <p:spPr>
          <a:xfrm>
            <a:off x="241301" y="2133332"/>
            <a:ext cx="4348284" cy="147732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ontent"/>
                <a:ea typeface="Content"/>
                <a:cs typeface="Content"/>
                <a:sym typeface="Content"/>
              </a:rPr>
              <a:t>T</a:t>
            </a:r>
            <a:r>
              <a:rPr b="0" i="0" lang="en-US" sz="1800">
                <a:solidFill>
                  <a:schemeClr val="dk1"/>
                </a:solidFill>
                <a:latin typeface="Content"/>
                <a:ea typeface="Content"/>
                <a:cs typeface="Content"/>
                <a:sym typeface="Content"/>
              </a:rPr>
              <a:t>he cell boundaries of the target feature map are forced to realign with the boundary of the input feature maps. Therefore, each target cells may not be in the same size. </a:t>
            </a:r>
            <a:endParaRPr sz="1800">
              <a:solidFill>
                <a:schemeClr val="dk1"/>
              </a:solidFill>
              <a:latin typeface="Arial"/>
              <a:ea typeface="Arial"/>
              <a:cs typeface="Arial"/>
              <a:sym typeface="Arial"/>
            </a:endParaRPr>
          </a:p>
        </p:txBody>
      </p:sp>
      <p:sp>
        <p:nvSpPr>
          <p:cNvPr id="207" name="Google Shape;207;p29"/>
          <p:cNvSpPr/>
          <p:nvPr/>
        </p:nvSpPr>
        <p:spPr>
          <a:xfrm>
            <a:off x="241301" y="4626904"/>
            <a:ext cx="4058137" cy="9233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ontent"/>
                <a:ea typeface="Content"/>
                <a:cs typeface="Content"/>
                <a:sym typeface="Content"/>
              </a:rPr>
              <a:t>B</a:t>
            </a:r>
            <a:r>
              <a:rPr b="0" i="0" lang="en-US" sz="1800">
                <a:solidFill>
                  <a:schemeClr val="dk1"/>
                </a:solidFill>
                <a:latin typeface="Content"/>
                <a:ea typeface="Content"/>
                <a:cs typeface="Content"/>
                <a:sym typeface="Content"/>
              </a:rPr>
              <a:t>y applying interpolation, the maximum feature value on the top left is changed from 0.8 to 0.88 now.</a:t>
            </a:r>
            <a:endParaRPr sz="1800">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pic>
        <p:nvPicPr>
          <p:cNvPr id="212" name="Google Shape;212;p30"/>
          <p:cNvPicPr preferRelativeResize="0"/>
          <p:nvPr/>
        </p:nvPicPr>
        <p:blipFill rotWithShape="1">
          <a:blip r:embed="rId3">
            <a:alphaModFix/>
          </a:blip>
          <a:srcRect b="0" l="0" r="0" t="0"/>
          <a:stretch/>
        </p:blipFill>
        <p:spPr>
          <a:xfrm>
            <a:off x="0" y="1753819"/>
            <a:ext cx="8726118" cy="3410426"/>
          </a:xfrm>
          <a:prstGeom prst="rect">
            <a:avLst/>
          </a:prstGeom>
          <a:noFill/>
          <a:ln>
            <a:noFill/>
          </a:ln>
        </p:spPr>
      </p:pic>
      <p:sp>
        <p:nvSpPr>
          <p:cNvPr id="213" name="Google Shape;213;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Bilinear Interpolation</a:t>
            </a:r>
            <a:endParaRPr/>
          </a:p>
        </p:txBody>
      </p:sp>
      <p:pic>
        <p:nvPicPr>
          <p:cNvPr descr="https://upload.wikimedia.org/wikipedia/commons/thumb/e/ea/BilinearInterpolation.svg/640px-BilinearInterpolation.svg.png?1551237109161" id="214" name="Google Shape;214;p30"/>
          <p:cNvPicPr preferRelativeResize="0"/>
          <p:nvPr/>
        </p:nvPicPr>
        <p:blipFill rotWithShape="1">
          <a:blip r:embed="rId4">
            <a:alphaModFix/>
          </a:blip>
          <a:srcRect b="0" l="0" r="0" t="0"/>
          <a:stretch/>
        </p:blipFill>
        <p:spPr>
          <a:xfrm>
            <a:off x="8414327" y="907833"/>
            <a:ext cx="3906984" cy="3687216"/>
          </a:xfrm>
          <a:prstGeom prst="rect">
            <a:avLst/>
          </a:prstGeom>
          <a:noFill/>
          <a:ln>
            <a:noFill/>
          </a:ln>
        </p:spPr>
      </p:pic>
      <p:sp>
        <p:nvSpPr>
          <p:cNvPr descr="{\displaystyle {\frac {y-y_{0)){x-x_{0))}={\frac {y_{1}-y_{0)){x_{1}-x_{0))},}" id="215" name="Google Shape;215;p30"/>
          <p:cNvSpPr/>
          <p:nvPr/>
        </p:nvSpPr>
        <p:spPr>
          <a:xfrm>
            <a:off x="5172363" y="3429000"/>
            <a:ext cx="2281381" cy="122843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216" name="Google Shape;216;p30"/>
          <p:cNvPicPr preferRelativeResize="0"/>
          <p:nvPr/>
        </p:nvPicPr>
        <p:blipFill rotWithShape="1">
          <a:blip r:embed="rId5">
            <a:alphaModFix/>
          </a:blip>
          <a:srcRect b="0" l="0" r="0" t="0"/>
          <a:stretch/>
        </p:blipFill>
        <p:spPr>
          <a:xfrm>
            <a:off x="8705274" y="4693254"/>
            <a:ext cx="3325090" cy="858087"/>
          </a:xfrm>
          <a:prstGeom prst="rect">
            <a:avLst/>
          </a:prstGeom>
          <a:noFill/>
          <a:ln>
            <a:noFill/>
          </a:ln>
        </p:spPr>
      </p:pic>
      <p:pic>
        <p:nvPicPr>
          <p:cNvPr descr="https://pic3.zhimg.com/v2-bf1b80af5fc32550b602b794cf2c2751_b.jpg" id="217" name="Google Shape;217;p30"/>
          <p:cNvPicPr preferRelativeResize="0"/>
          <p:nvPr/>
        </p:nvPicPr>
        <p:blipFill rotWithShape="1">
          <a:blip r:embed="rId6">
            <a:alphaModFix/>
          </a:blip>
          <a:srcRect b="0" l="0" r="0" t="0"/>
          <a:stretch/>
        </p:blipFill>
        <p:spPr>
          <a:xfrm>
            <a:off x="8695748" y="5694917"/>
            <a:ext cx="3344141" cy="5104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Head Architecture</a:t>
            </a:r>
            <a:endParaRPr/>
          </a:p>
        </p:txBody>
      </p:sp>
      <p:pic>
        <p:nvPicPr>
          <p:cNvPr descr="https://cdn-images-1.medium.com/max/1800/1*QaPtdVXIeIdFhbW0Ac7tNA.png" id="223" name="Google Shape;223;p31"/>
          <p:cNvPicPr preferRelativeResize="0"/>
          <p:nvPr>
            <p:ph idx="1" type="body"/>
          </p:nvPr>
        </p:nvPicPr>
        <p:blipFill rotWithShape="1">
          <a:blip r:embed="rId3">
            <a:alphaModFix/>
          </a:blip>
          <a:srcRect b="0" l="0" r="0" t="0"/>
          <a:stretch/>
        </p:blipFill>
        <p:spPr>
          <a:xfrm>
            <a:off x="1220789" y="1779444"/>
            <a:ext cx="7409314" cy="4528992"/>
          </a:xfrm>
          <a:prstGeom prst="rect">
            <a:avLst/>
          </a:prstGeom>
          <a:noFill/>
          <a:ln>
            <a:noFill/>
          </a:ln>
        </p:spPr>
      </p:pic>
      <p:pic>
        <p:nvPicPr>
          <p:cNvPr id="224" name="Google Shape;224;p31"/>
          <p:cNvPicPr preferRelativeResize="0"/>
          <p:nvPr/>
        </p:nvPicPr>
        <p:blipFill rotWithShape="1">
          <a:blip r:embed="rId4">
            <a:alphaModFix/>
          </a:blip>
          <a:srcRect b="0" l="0" r="0" t="0"/>
          <a:stretch/>
        </p:blipFill>
        <p:spPr>
          <a:xfrm>
            <a:off x="8078874" y="1300109"/>
            <a:ext cx="4024043" cy="47933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Head Architecture</a:t>
            </a:r>
            <a:endParaRPr/>
          </a:p>
        </p:txBody>
      </p:sp>
      <p:pic>
        <p:nvPicPr>
          <p:cNvPr descr="https://cdn-images-1.medium.com/max/1000/1*lI1yfAOzQK9coppK0kLWgg.png" id="230" name="Google Shape;230;p32"/>
          <p:cNvPicPr preferRelativeResize="0"/>
          <p:nvPr>
            <p:ph idx="1" type="body"/>
          </p:nvPr>
        </p:nvPicPr>
        <p:blipFill rotWithShape="1">
          <a:blip r:embed="rId3">
            <a:alphaModFix/>
          </a:blip>
          <a:srcRect b="0" l="0" r="0" t="0"/>
          <a:stretch/>
        </p:blipFill>
        <p:spPr>
          <a:xfrm>
            <a:off x="1409700" y="1788219"/>
            <a:ext cx="9372600" cy="3143100"/>
          </a:xfrm>
          <a:prstGeom prst="rect">
            <a:avLst/>
          </a:prstGeom>
          <a:noFill/>
          <a:ln>
            <a:noFill/>
          </a:ln>
        </p:spPr>
      </p:pic>
      <p:sp>
        <p:nvSpPr>
          <p:cNvPr id="231" name="Google Shape;231;p32"/>
          <p:cNvSpPr txBox="1"/>
          <p:nvPr/>
        </p:nvSpPr>
        <p:spPr>
          <a:xfrm>
            <a:off x="1051225" y="4991100"/>
            <a:ext cx="5023800" cy="174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Left: ‘res5’ denotes ResNet’s fifth stage, which for simplicity we altered so that the first conv operates on a 7x7 RoI with stride 1 (instead of 14x14 / stride 2 as in </a:t>
            </a:r>
            <a:r>
              <a:rPr lang="en-US" sz="1800"/>
              <a:t>ResNet</a:t>
            </a:r>
            <a:r>
              <a:rPr lang="en-US" sz="1800"/>
              <a:t>). </a:t>
            </a:r>
            <a:endParaRPr sz="1800"/>
          </a:p>
          <a:p>
            <a:pPr indent="0" lvl="0" marL="0" rtl="0" algn="l">
              <a:spcBef>
                <a:spcPts val="0"/>
              </a:spcBef>
              <a:spcAft>
                <a:spcPts val="0"/>
              </a:spcAft>
              <a:buNone/>
            </a:pPr>
            <a:r>
              <a:t/>
            </a:r>
            <a:endParaRPr/>
          </a:p>
        </p:txBody>
      </p:sp>
      <p:sp>
        <p:nvSpPr>
          <p:cNvPr id="232" name="Google Shape;232;p32"/>
          <p:cNvSpPr txBox="1"/>
          <p:nvPr/>
        </p:nvSpPr>
        <p:spPr>
          <a:xfrm>
            <a:off x="6282575" y="5028850"/>
            <a:ext cx="5112900" cy="67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rPr>
              <a:t>Right: ‘4’ denotes a stack of four consecutive convs.</a:t>
            </a:r>
            <a:endParaRPr sz="1800"/>
          </a:p>
        </p:txBody>
      </p:sp>
      <p:sp>
        <p:nvSpPr>
          <p:cNvPr id="233" name="Google Shape;233;p32"/>
          <p:cNvSpPr txBox="1"/>
          <p:nvPr/>
        </p:nvSpPr>
        <p:spPr>
          <a:xfrm>
            <a:off x="5829775" y="575425"/>
            <a:ext cx="6216600" cy="169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We note that our mask branches have a </a:t>
            </a:r>
            <a:r>
              <a:rPr b="1" lang="en-US" sz="1800"/>
              <a:t>straightforward structure</a:t>
            </a:r>
            <a:r>
              <a:rPr lang="en-US" sz="1800"/>
              <a:t>. More complex designs have the potential to improve performance but are </a:t>
            </a:r>
            <a:r>
              <a:rPr b="1" lang="en-US" sz="1800"/>
              <a:t>not the focus of this work</a:t>
            </a:r>
            <a:r>
              <a:rPr lang="en-US" sz="1800"/>
              <a:t>.</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5"/>
          <p:cNvSpPr txBox="1"/>
          <p:nvPr>
            <p:ph type="title"/>
          </p:nvPr>
        </p:nvSpPr>
        <p:spPr>
          <a:xfrm>
            <a:off x="0" y="0"/>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Instance Segmentation</a:t>
            </a:r>
            <a:endParaRPr/>
          </a:p>
        </p:txBody>
      </p:sp>
      <p:pic>
        <p:nvPicPr>
          <p:cNvPr id="97" name="Google Shape;97;p15"/>
          <p:cNvPicPr preferRelativeResize="0"/>
          <p:nvPr>
            <p:ph idx="1" type="body"/>
          </p:nvPr>
        </p:nvPicPr>
        <p:blipFill rotWithShape="1">
          <a:blip r:embed="rId3">
            <a:alphaModFix/>
          </a:blip>
          <a:srcRect b="0" l="0" r="0" t="0"/>
          <a:stretch/>
        </p:blipFill>
        <p:spPr>
          <a:xfrm>
            <a:off x="2595792" y="1040535"/>
            <a:ext cx="7000416" cy="4351338"/>
          </a:xfrm>
          <a:prstGeom prst="rect">
            <a:avLst/>
          </a:prstGeom>
          <a:noFill/>
          <a:ln>
            <a:noFill/>
          </a:ln>
        </p:spPr>
      </p:pic>
      <p:sp>
        <p:nvSpPr>
          <p:cNvPr id="98" name="Google Shape;98;p15"/>
          <p:cNvSpPr txBox="1"/>
          <p:nvPr/>
        </p:nvSpPr>
        <p:spPr>
          <a:xfrm>
            <a:off x="942109" y="5486461"/>
            <a:ext cx="9573491" cy="923330"/>
          </a:xfrm>
          <a:prstGeom prst="rect">
            <a:avLst/>
          </a:prstGeom>
          <a:noFill/>
          <a:ln>
            <a:noFill/>
          </a:ln>
        </p:spPr>
        <p:txBody>
          <a:bodyPr anchorCtr="0" anchor="t" bIns="45700" lIns="91425" spcFirstLastPara="1" rIns="91425" wrap="square" tIns="45700">
            <a:noAutofit/>
          </a:bodyPr>
          <a:lstStyle/>
          <a:p>
            <a:pPr indent="-285750" lvl="0" marL="28575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Arial"/>
                <a:ea typeface="Arial"/>
                <a:cs typeface="Arial"/>
                <a:sym typeface="Arial"/>
              </a:rPr>
              <a:t>Classification：Only label</a:t>
            </a:r>
            <a:endParaRPr/>
          </a:p>
          <a:p>
            <a:pPr indent="-285750" lvl="0" marL="28575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Arial"/>
                <a:ea typeface="Arial"/>
                <a:cs typeface="Arial"/>
                <a:sym typeface="Arial"/>
              </a:rPr>
              <a:t>Object Detection: Label and bbox</a:t>
            </a:r>
            <a:endParaRPr b="0" i="0" sz="1800" u="none" cap="none" strike="noStrike">
              <a:solidFill>
                <a:schemeClr val="dk1"/>
              </a:solidFill>
              <a:latin typeface="Arial"/>
              <a:ea typeface="Arial"/>
              <a:cs typeface="Arial"/>
              <a:sym typeface="Arial"/>
            </a:endParaRPr>
          </a:p>
          <a:p>
            <a:pPr indent="-285750" lvl="0" marL="285750" marR="0" rtl="0" algn="l">
              <a:spcBef>
                <a:spcPts val="0"/>
              </a:spcBef>
              <a:spcAft>
                <a:spcPts val="0"/>
              </a:spcAft>
              <a:buClr>
                <a:schemeClr val="dk1"/>
              </a:buClr>
              <a:buSzPts val="1800"/>
              <a:buFont typeface="Arial"/>
              <a:buChar char="•"/>
            </a:pPr>
            <a:r>
              <a:rPr b="0" i="0" lang="en-US" sz="1800" u="none" cap="none" strike="noStrike">
                <a:solidFill>
                  <a:schemeClr val="dk1"/>
                </a:solidFill>
                <a:latin typeface="Arial"/>
                <a:ea typeface="Arial"/>
                <a:cs typeface="Arial"/>
                <a:sym typeface="Arial"/>
              </a:rPr>
              <a:t>Semantic Segmentation: pixel mask</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3"/>
          <p:cNvSpPr txBox="1"/>
          <p:nvPr>
            <p:ph type="title"/>
          </p:nvPr>
        </p:nvSpPr>
        <p:spPr>
          <a:xfrm>
            <a:off x="7696932" y="1509623"/>
            <a:ext cx="1998300" cy="299700"/>
          </a:xfrm>
          <a:prstGeom prst="rect">
            <a:avLst/>
          </a:prstGeom>
          <a:noFill/>
          <a:ln>
            <a:noFill/>
          </a:ln>
        </p:spPr>
        <p:txBody>
          <a:bodyPr anchorCtr="0" anchor="ctr" bIns="0" lIns="0" spcFirstLastPara="1" rIns="0" wrap="square" tIns="12700">
            <a:noAutofit/>
          </a:bodyPr>
          <a:lstStyle/>
          <a:p>
            <a:pPr indent="0" lvl="0" marL="12700" rtl="0" algn="l">
              <a:lnSpc>
                <a:spcPct val="100000"/>
              </a:lnSpc>
              <a:spcBef>
                <a:spcPts val="0"/>
              </a:spcBef>
              <a:spcAft>
                <a:spcPts val="0"/>
              </a:spcAft>
              <a:buClr>
                <a:schemeClr val="dk1"/>
              </a:buClr>
              <a:buSzPts val="1800"/>
              <a:buFont typeface="Calibri"/>
              <a:buNone/>
            </a:pPr>
            <a:r>
              <a:rPr b="0" lang="en-US" sz="1800">
                <a:latin typeface="Calibri"/>
                <a:ea typeface="Calibri"/>
                <a:cs typeface="Calibri"/>
                <a:sym typeface="Calibri"/>
              </a:rPr>
              <a:t>28x28 soft prediction</a:t>
            </a:r>
            <a:endParaRPr sz="1800">
              <a:latin typeface="Calibri"/>
              <a:ea typeface="Calibri"/>
              <a:cs typeface="Calibri"/>
              <a:sym typeface="Calibri"/>
            </a:endParaRPr>
          </a:p>
        </p:txBody>
      </p:sp>
      <p:sp>
        <p:nvSpPr>
          <p:cNvPr id="239" name="Google Shape;239;p33"/>
          <p:cNvSpPr txBox="1"/>
          <p:nvPr/>
        </p:nvSpPr>
        <p:spPr>
          <a:xfrm>
            <a:off x="7696931" y="3418048"/>
            <a:ext cx="2148900" cy="29970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1800">
                <a:solidFill>
                  <a:schemeClr val="dk1"/>
                </a:solidFill>
                <a:latin typeface="Calibri"/>
                <a:ea typeface="Calibri"/>
                <a:cs typeface="Calibri"/>
                <a:sym typeface="Calibri"/>
              </a:rPr>
              <a:t>Resized Soft prediction</a:t>
            </a:r>
            <a:endParaRPr sz="1800">
              <a:solidFill>
                <a:schemeClr val="dk1"/>
              </a:solidFill>
              <a:latin typeface="Calibri"/>
              <a:ea typeface="Calibri"/>
              <a:cs typeface="Calibri"/>
              <a:sym typeface="Calibri"/>
            </a:endParaRPr>
          </a:p>
        </p:txBody>
      </p:sp>
      <p:sp>
        <p:nvSpPr>
          <p:cNvPr id="240" name="Google Shape;240;p33"/>
          <p:cNvSpPr txBox="1"/>
          <p:nvPr/>
        </p:nvSpPr>
        <p:spPr>
          <a:xfrm>
            <a:off x="7696931" y="4535101"/>
            <a:ext cx="1003200" cy="29970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1800">
                <a:solidFill>
                  <a:schemeClr val="dk1"/>
                </a:solidFill>
                <a:latin typeface="Calibri"/>
                <a:ea typeface="Calibri"/>
                <a:cs typeface="Calibri"/>
                <a:sym typeface="Calibri"/>
              </a:rPr>
              <a:t>Final mask</a:t>
            </a:r>
            <a:endParaRPr sz="1800">
              <a:solidFill>
                <a:schemeClr val="dk1"/>
              </a:solidFill>
              <a:latin typeface="Calibri"/>
              <a:ea typeface="Calibri"/>
              <a:cs typeface="Calibri"/>
              <a:sym typeface="Calibri"/>
            </a:endParaRPr>
          </a:p>
        </p:txBody>
      </p:sp>
      <p:sp>
        <p:nvSpPr>
          <p:cNvPr id="241" name="Google Shape;241;p33"/>
          <p:cNvSpPr/>
          <p:nvPr/>
        </p:nvSpPr>
        <p:spPr>
          <a:xfrm>
            <a:off x="0" y="1025907"/>
            <a:ext cx="7264500" cy="4902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42" name="Google Shape;242;p33"/>
          <p:cNvSpPr/>
          <p:nvPr/>
        </p:nvSpPr>
        <p:spPr>
          <a:xfrm>
            <a:off x="7764953" y="1744267"/>
            <a:ext cx="1395900" cy="13959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43" name="Google Shape;243;p33"/>
          <p:cNvSpPr/>
          <p:nvPr/>
        </p:nvSpPr>
        <p:spPr>
          <a:xfrm>
            <a:off x="7836558" y="3806316"/>
            <a:ext cx="870300" cy="456300"/>
          </a:xfrm>
          <a:prstGeom prst="rect">
            <a:avLst/>
          </a:prstGeom>
          <a:blipFill rotWithShape="1">
            <a:blip r:embed="rId5">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44" name="Google Shape;244;p33"/>
          <p:cNvSpPr/>
          <p:nvPr/>
        </p:nvSpPr>
        <p:spPr>
          <a:xfrm>
            <a:off x="7836558" y="4884112"/>
            <a:ext cx="871800" cy="457200"/>
          </a:xfrm>
          <a:prstGeom prst="rect">
            <a:avLst/>
          </a:prstGeom>
          <a:blipFill rotWithShape="1">
            <a:blip r:embed="rId6">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45" name="Google Shape;245;p33"/>
          <p:cNvSpPr txBox="1"/>
          <p:nvPr/>
        </p:nvSpPr>
        <p:spPr>
          <a:xfrm>
            <a:off x="78739" y="5946270"/>
            <a:ext cx="4620300" cy="29970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1800">
                <a:solidFill>
                  <a:schemeClr val="dk1"/>
                </a:solidFill>
                <a:latin typeface="Calibri"/>
                <a:ea typeface="Calibri"/>
                <a:cs typeface="Calibri"/>
                <a:sym typeface="Calibri"/>
              </a:rPr>
              <a:t>Validation image with box detection shown in red</a:t>
            </a:r>
            <a:endParaRPr sz="1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pic>
        <p:nvPicPr>
          <p:cNvPr descr="A screenshot of a cell phone&#10;&#10;Description automatically generated" id="250" name="Google Shape;250;p34"/>
          <p:cNvPicPr preferRelativeResize="0"/>
          <p:nvPr>
            <p:ph idx="1" type="body"/>
          </p:nvPr>
        </p:nvPicPr>
        <p:blipFill rotWithShape="1">
          <a:blip r:embed="rId3">
            <a:alphaModFix/>
          </a:blip>
          <a:srcRect b="0" l="0" r="0" t="0"/>
          <a:stretch/>
        </p:blipFill>
        <p:spPr>
          <a:xfrm>
            <a:off x="775325" y="1122550"/>
            <a:ext cx="10762200" cy="4112400"/>
          </a:xfrm>
          <a:prstGeom prst="rect">
            <a:avLst/>
          </a:prstGeom>
          <a:noFill/>
          <a:ln>
            <a:noFill/>
          </a:ln>
        </p:spPr>
      </p:pic>
      <p:sp>
        <p:nvSpPr>
          <p:cNvPr id="251" name="Google Shape;251;p34"/>
          <p:cNvSpPr txBox="1"/>
          <p:nvPr/>
        </p:nvSpPr>
        <p:spPr>
          <a:xfrm>
            <a:off x="3010025" y="5470600"/>
            <a:ext cx="8527500" cy="8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t>Without </a:t>
            </a:r>
            <a:r>
              <a:rPr lang="en-US" sz="3600">
                <a:solidFill>
                  <a:schemeClr val="dk1"/>
                </a:solidFill>
              </a:rPr>
              <a:t>competition among classes</a:t>
            </a:r>
            <a:endParaRPr sz="3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Binary Cross Entropy</a:t>
            </a:r>
            <a:endParaRPr/>
          </a:p>
        </p:txBody>
      </p:sp>
      <p:pic>
        <p:nvPicPr>
          <p:cNvPr id="257" name="Google Shape;257;p35"/>
          <p:cNvPicPr preferRelativeResize="0"/>
          <p:nvPr/>
        </p:nvPicPr>
        <p:blipFill>
          <a:blip r:embed="rId3">
            <a:alphaModFix/>
          </a:blip>
          <a:stretch>
            <a:fillRect/>
          </a:stretch>
        </p:blipFill>
        <p:spPr>
          <a:xfrm>
            <a:off x="432150" y="1950113"/>
            <a:ext cx="5295900" cy="3781425"/>
          </a:xfrm>
          <a:prstGeom prst="rect">
            <a:avLst/>
          </a:prstGeom>
          <a:noFill/>
          <a:ln>
            <a:noFill/>
          </a:ln>
        </p:spPr>
      </p:pic>
      <p:sp>
        <p:nvSpPr>
          <p:cNvPr id="258" name="Google Shape;258;p35"/>
          <p:cNvSpPr txBox="1"/>
          <p:nvPr/>
        </p:nvSpPr>
        <p:spPr>
          <a:xfrm>
            <a:off x="6134100" y="1690700"/>
            <a:ext cx="5782500" cy="8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404040"/>
                </a:solidFill>
                <a:highlight>
                  <a:srgbClr val="FCFCFC"/>
                </a:highlight>
              </a:rPr>
              <a:t>In binary classification, where the number of classes </a:t>
            </a:r>
            <a:r>
              <a:rPr b="1" i="1" lang="en-US" sz="1800">
                <a:solidFill>
                  <a:srgbClr val="404040"/>
                </a:solidFill>
                <a:highlight>
                  <a:srgbClr val="FCFCFC"/>
                </a:highlight>
              </a:rPr>
              <a:t>M</a:t>
            </a:r>
            <a:r>
              <a:rPr lang="en-US" sz="1800">
                <a:solidFill>
                  <a:srgbClr val="404040"/>
                </a:solidFill>
                <a:highlight>
                  <a:srgbClr val="FCFCFC"/>
                </a:highlight>
              </a:rPr>
              <a:t> equals 2, cross-entropy can be calculated as:</a:t>
            </a:r>
            <a:endParaRPr sz="1800"/>
          </a:p>
        </p:txBody>
      </p:sp>
      <p:pic>
        <p:nvPicPr>
          <p:cNvPr id="259" name="Google Shape;259;p35"/>
          <p:cNvPicPr preferRelativeResize="0"/>
          <p:nvPr/>
        </p:nvPicPr>
        <p:blipFill>
          <a:blip r:embed="rId4">
            <a:alphaModFix/>
          </a:blip>
          <a:stretch>
            <a:fillRect/>
          </a:stretch>
        </p:blipFill>
        <p:spPr>
          <a:xfrm>
            <a:off x="6134100" y="2413087"/>
            <a:ext cx="5653474" cy="807650"/>
          </a:xfrm>
          <a:prstGeom prst="rect">
            <a:avLst/>
          </a:prstGeom>
          <a:noFill/>
          <a:ln>
            <a:noFill/>
          </a:ln>
        </p:spPr>
      </p:pic>
      <p:sp>
        <p:nvSpPr>
          <p:cNvPr id="260" name="Google Shape;260;p35"/>
          <p:cNvSpPr txBox="1"/>
          <p:nvPr/>
        </p:nvSpPr>
        <p:spPr>
          <a:xfrm>
            <a:off x="5958300" y="3263925"/>
            <a:ext cx="6134100" cy="1924500"/>
          </a:xfrm>
          <a:prstGeom prst="rect">
            <a:avLst/>
          </a:prstGeom>
          <a:noFill/>
          <a:ln>
            <a:noFill/>
          </a:ln>
        </p:spPr>
        <p:txBody>
          <a:bodyPr anchorCtr="0" anchor="t" bIns="91425" lIns="91425" spcFirstLastPara="1" rIns="91425" wrap="square" tIns="91425">
            <a:noAutofit/>
          </a:bodyPr>
          <a:lstStyle/>
          <a:p>
            <a:pPr indent="-342900" lvl="0" marL="685800" rtl="0" algn="l">
              <a:lnSpc>
                <a:spcPct val="163636"/>
              </a:lnSpc>
              <a:spcBef>
                <a:spcPts val="0"/>
              </a:spcBef>
              <a:spcAft>
                <a:spcPts val="0"/>
              </a:spcAft>
              <a:buClr>
                <a:srgbClr val="404040"/>
              </a:buClr>
              <a:buSzPts val="1800"/>
              <a:buChar char="●"/>
            </a:pPr>
            <a:r>
              <a:rPr b="1" i="1" lang="en-US" sz="1800">
                <a:solidFill>
                  <a:srgbClr val="404040"/>
                </a:solidFill>
              </a:rPr>
              <a:t>log</a:t>
            </a:r>
            <a:r>
              <a:rPr lang="en-US" sz="1800">
                <a:solidFill>
                  <a:srgbClr val="404040"/>
                </a:solidFill>
              </a:rPr>
              <a:t> - the natural log</a:t>
            </a:r>
            <a:endParaRPr sz="1800">
              <a:solidFill>
                <a:srgbClr val="404040"/>
              </a:solidFill>
            </a:endParaRPr>
          </a:p>
          <a:p>
            <a:pPr indent="-342900" lvl="0" marL="685800" rtl="0" algn="l">
              <a:lnSpc>
                <a:spcPct val="163636"/>
              </a:lnSpc>
              <a:spcBef>
                <a:spcPts val="0"/>
              </a:spcBef>
              <a:spcAft>
                <a:spcPts val="0"/>
              </a:spcAft>
              <a:buClr>
                <a:srgbClr val="404040"/>
              </a:buClr>
              <a:buSzPts val="1800"/>
              <a:buChar char="●"/>
            </a:pPr>
            <a:r>
              <a:rPr b="1" i="1" lang="en-US" sz="1800">
                <a:solidFill>
                  <a:srgbClr val="404040"/>
                </a:solidFill>
              </a:rPr>
              <a:t>y</a:t>
            </a:r>
            <a:r>
              <a:rPr lang="en-US" sz="1800">
                <a:solidFill>
                  <a:srgbClr val="404040"/>
                </a:solidFill>
              </a:rPr>
              <a:t> - binary indicator (0 or 1) if class label cc is the correct classification for observation</a:t>
            </a:r>
            <a:endParaRPr b="1" i="1" sz="1800">
              <a:solidFill>
                <a:srgbClr val="404040"/>
              </a:solidFill>
            </a:endParaRPr>
          </a:p>
          <a:p>
            <a:pPr indent="-342900" lvl="0" marL="685800" rtl="0" algn="l">
              <a:lnSpc>
                <a:spcPct val="163636"/>
              </a:lnSpc>
              <a:spcBef>
                <a:spcPts val="0"/>
              </a:spcBef>
              <a:spcAft>
                <a:spcPts val="0"/>
              </a:spcAft>
              <a:buClr>
                <a:srgbClr val="404040"/>
              </a:buClr>
              <a:buSzPts val="1800"/>
              <a:buChar char="●"/>
            </a:pPr>
            <a:r>
              <a:rPr b="1" i="1" lang="en-US" sz="1800">
                <a:solidFill>
                  <a:srgbClr val="404040"/>
                </a:solidFill>
              </a:rPr>
              <a:t>p</a:t>
            </a:r>
            <a:r>
              <a:rPr lang="en-US" sz="1800">
                <a:solidFill>
                  <a:srgbClr val="404040"/>
                </a:solidFill>
              </a:rPr>
              <a:t> - predicted probability observation is of class</a:t>
            </a:r>
            <a:endParaRPr sz="1800">
              <a:solidFill>
                <a:srgbClr val="404040"/>
              </a:solidFill>
            </a:endParaRPr>
          </a:p>
        </p:txBody>
      </p:sp>
      <p:sp>
        <p:nvSpPr>
          <p:cNvPr id="261" name="Google Shape;261;p35"/>
          <p:cNvSpPr txBox="1"/>
          <p:nvPr/>
        </p:nvSpPr>
        <p:spPr>
          <a:xfrm>
            <a:off x="6140100" y="6050400"/>
            <a:ext cx="6051900" cy="8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t>loss_mask = cross_enctropy(sigmoid(x), y)</a:t>
            </a:r>
            <a:endParaRPr sz="2400"/>
          </a:p>
        </p:txBody>
      </p:sp>
      <p:sp>
        <p:nvSpPr>
          <p:cNvPr id="262" name="Google Shape;262;p35"/>
          <p:cNvSpPr txBox="1"/>
          <p:nvPr/>
        </p:nvSpPr>
        <p:spPr>
          <a:xfrm>
            <a:off x="6487475" y="5188425"/>
            <a:ext cx="5547900" cy="8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rPr>
              <a:t>A</a:t>
            </a:r>
            <a:r>
              <a:rPr lang="en-US" sz="1800">
                <a:solidFill>
                  <a:schemeClr val="dk1"/>
                </a:solidFill>
              </a:rPr>
              <a:t>pply a per-pixel sigmoid, and define L_mask as the average binary cross-entropy loss.</a:t>
            </a:r>
            <a:endParaRPr sz="18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Mask R-CNN</a:t>
            </a:r>
            <a:endParaRPr/>
          </a:p>
        </p:txBody>
      </p:sp>
      <p:sp>
        <p:nvSpPr>
          <p:cNvPr id="268" name="Google Shape;268;p36"/>
          <p:cNvSpPr txBox="1"/>
          <p:nvPr>
            <p:ph idx="1" type="body"/>
          </p:nvPr>
        </p:nvSpPr>
        <p:spPr>
          <a:xfrm>
            <a:off x="3977974" y="3259800"/>
            <a:ext cx="4763700" cy="443700"/>
          </a:xfrm>
          <a:prstGeom prst="rect">
            <a:avLst/>
          </a:prstGeom>
          <a:noFill/>
          <a:ln>
            <a:noFill/>
          </a:ln>
        </p:spPr>
        <p:txBody>
          <a:bodyPr anchorCtr="0" anchor="t" bIns="0" lIns="0" spcFirstLastPara="1" rIns="0" wrap="square" tIns="12700">
            <a:noAutofit/>
          </a:bodyPr>
          <a:lstStyle/>
          <a:p>
            <a:pPr indent="-64770" lvl="0" marL="13970" rtl="0" algn="l">
              <a:lnSpc>
                <a:spcPct val="100000"/>
              </a:lnSpc>
              <a:spcBef>
                <a:spcPts val="0"/>
              </a:spcBef>
              <a:spcAft>
                <a:spcPts val="0"/>
              </a:spcAft>
              <a:buClr>
                <a:schemeClr val="dk1"/>
              </a:buClr>
              <a:buSzPts val="3600"/>
              <a:buChar char="•"/>
            </a:pPr>
            <a:r>
              <a:rPr lang="en-US" sz="3600"/>
              <a:t>Result Analysis</a:t>
            </a:r>
            <a:endParaRPr sz="3600"/>
          </a:p>
        </p:txBody>
      </p:sp>
      <p:sp>
        <p:nvSpPr>
          <p:cNvPr id="269" name="Google Shape;269;p36"/>
          <p:cNvSpPr txBox="1"/>
          <p:nvPr/>
        </p:nvSpPr>
        <p:spPr>
          <a:xfrm>
            <a:off x="5899250" y="4569700"/>
            <a:ext cx="6226200" cy="810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From Kaiming He’s ICCV 2017 Tutorial</a:t>
            </a:r>
            <a:endParaRPr sz="2400">
              <a:solidFill>
                <a:schemeClr val="dk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37"/>
          <p:cNvSpPr txBox="1"/>
          <p:nvPr>
            <p:ph type="title"/>
          </p:nvPr>
        </p:nvSpPr>
        <p:spPr>
          <a:xfrm>
            <a:off x="916955" y="611850"/>
            <a:ext cx="9318300" cy="696000"/>
          </a:xfrm>
          <a:prstGeom prst="rect">
            <a:avLst/>
          </a:prstGeom>
          <a:noFill/>
          <a:ln>
            <a:noFill/>
          </a:ln>
        </p:spPr>
        <p:txBody>
          <a:bodyPr anchorCtr="0" anchor="ctr" bIns="0" lIns="0" spcFirstLastPara="1" rIns="0" wrap="square" tIns="12700">
            <a:noAutofit/>
          </a:bodyPr>
          <a:lstStyle/>
          <a:p>
            <a:pPr indent="0" lvl="0" marL="12700" rtl="0" algn="l">
              <a:lnSpc>
                <a:spcPct val="100000"/>
              </a:lnSpc>
              <a:spcBef>
                <a:spcPts val="0"/>
              </a:spcBef>
              <a:spcAft>
                <a:spcPts val="0"/>
              </a:spcAft>
              <a:buClr>
                <a:schemeClr val="dk1"/>
              </a:buClr>
              <a:buSzPts val="4400"/>
              <a:buFont typeface="Arial"/>
              <a:buNone/>
            </a:pPr>
            <a:r>
              <a:rPr lang="en-US" sz="4400"/>
              <a:t>Ablation: RoIPool vs. RoIAlign</a:t>
            </a:r>
            <a:endParaRPr sz="4400"/>
          </a:p>
        </p:txBody>
      </p:sp>
      <p:sp>
        <p:nvSpPr>
          <p:cNvPr id="275" name="Google Shape;275;p37"/>
          <p:cNvSpPr/>
          <p:nvPr/>
        </p:nvSpPr>
        <p:spPr>
          <a:xfrm>
            <a:off x="1564211" y="2532742"/>
            <a:ext cx="8256022" cy="1603277"/>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76" name="Google Shape;276;p37"/>
          <p:cNvSpPr txBox="1"/>
          <p:nvPr/>
        </p:nvSpPr>
        <p:spPr>
          <a:xfrm>
            <a:off x="3588648" y="1432584"/>
            <a:ext cx="4965065" cy="904240"/>
          </a:xfrm>
          <a:prstGeom prst="rect">
            <a:avLst/>
          </a:prstGeom>
          <a:noFill/>
          <a:ln>
            <a:noFill/>
          </a:ln>
        </p:spPr>
        <p:txBody>
          <a:bodyPr anchorCtr="0" anchor="t" bIns="0" lIns="0" spcFirstLastPara="1" rIns="0" wrap="square" tIns="146675">
            <a:noAutofit/>
          </a:bodyPr>
          <a:lstStyle/>
          <a:p>
            <a:pPr indent="0" lvl="0" marL="12700" marR="0" rtl="0" algn="l">
              <a:lnSpc>
                <a:spcPct val="100000"/>
              </a:lnSpc>
              <a:spcBef>
                <a:spcPts val="0"/>
              </a:spcBef>
              <a:spcAft>
                <a:spcPts val="0"/>
              </a:spcAft>
              <a:buNone/>
            </a:pPr>
            <a:r>
              <a:rPr lang="en-US" sz="2000">
                <a:solidFill>
                  <a:srgbClr val="4472C4"/>
                </a:solidFill>
                <a:latin typeface="Calibri"/>
                <a:ea typeface="Calibri"/>
                <a:cs typeface="Calibri"/>
                <a:sym typeface="Calibri"/>
              </a:rPr>
              <a:t>baseline: ResNet-50-Conv5 backbone, </a:t>
            </a:r>
            <a:r>
              <a:rPr b="1" lang="en-US" sz="2000">
                <a:solidFill>
                  <a:srgbClr val="C00000"/>
                </a:solidFill>
                <a:latin typeface="Calibri"/>
                <a:ea typeface="Calibri"/>
                <a:cs typeface="Calibri"/>
                <a:sym typeface="Calibri"/>
              </a:rPr>
              <a:t>stride=32</a:t>
            </a:r>
            <a:endParaRPr sz="2000">
              <a:solidFill>
                <a:schemeClr val="dk1"/>
              </a:solidFill>
              <a:latin typeface="Calibri"/>
              <a:ea typeface="Calibri"/>
              <a:cs typeface="Calibri"/>
              <a:sym typeface="Calibri"/>
            </a:endParaRPr>
          </a:p>
          <a:p>
            <a:pPr indent="0" lvl="0" marL="700405" marR="0" rtl="0" algn="l">
              <a:lnSpc>
                <a:spcPct val="100000"/>
              </a:lnSpc>
              <a:spcBef>
                <a:spcPts val="1060"/>
              </a:spcBef>
              <a:spcAft>
                <a:spcPts val="0"/>
              </a:spcAft>
              <a:buNone/>
            </a:pPr>
            <a:r>
              <a:rPr lang="en-US" sz="2000">
                <a:solidFill>
                  <a:schemeClr val="dk1"/>
                </a:solidFill>
                <a:latin typeface="Calibri"/>
                <a:ea typeface="Calibri"/>
                <a:cs typeface="Calibri"/>
                <a:sym typeface="Calibri"/>
              </a:rPr>
              <a:t>mask AP	box AP</a:t>
            </a:r>
            <a:endParaRPr/>
          </a:p>
        </p:txBody>
      </p:sp>
      <p:sp>
        <p:nvSpPr>
          <p:cNvPr id="277" name="Google Shape;277;p37"/>
          <p:cNvSpPr/>
          <p:nvPr/>
        </p:nvSpPr>
        <p:spPr>
          <a:xfrm>
            <a:off x="5401331" y="3758054"/>
            <a:ext cx="918210" cy="340360"/>
          </a:xfrm>
          <a:custGeom>
            <a:rect b="b" l="l" r="r" t="t"/>
            <a:pathLst>
              <a:path extrusionOk="0" h="340360" w="918210">
                <a:moveTo>
                  <a:pt x="0" y="56706"/>
                </a:moveTo>
                <a:lnTo>
                  <a:pt x="4456" y="34633"/>
                </a:lnTo>
                <a:lnTo>
                  <a:pt x="16609" y="16609"/>
                </a:lnTo>
                <a:lnTo>
                  <a:pt x="34633" y="4456"/>
                </a:lnTo>
                <a:lnTo>
                  <a:pt x="56706" y="0"/>
                </a:lnTo>
                <a:lnTo>
                  <a:pt x="861414" y="0"/>
                </a:lnTo>
                <a:lnTo>
                  <a:pt x="883487" y="4456"/>
                </a:lnTo>
                <a:lnTo>
                  <a:pt x="901511" y="16609"/>
                </a:lnTo>
                <a:lnTo>
                  <a:pt x="913664" y="34633"/>
                </a:lnTo>
                <a:lnTo>
                  <a:pt x="918121" y="56706"/>
                </a:lnTo>
                <a:lnTo>
                  <a:pt x="918121" y="283528"/>
                </a:lnTo>
                <a:lnTo>
                  <a:pt x="913664" y="305601"/>
                </a:lnTo>
                <a:lnTo>
                  <a:pt x="901511" y="323625"/>
                </a:lnTo>
                <a:lnTo>
                  <a:pt x="883487" y="335778"/>
                </a:lnTo>
                <a:lnTo>
                  <a:pt x="861414" y="340235"/>
                </a:lnTo>
                <a:lnTo>
                  <a:pt x="56706" y="340235"/>
                </a:lnTo>
                <a:lnTo>
                  <a:pt x="34633" y="335778"/>
                </a:lnTo>
                <a:lnTo>
                  <a:pt x="16609" y="323625"/>
                </a:lnTo>
                <a:lnTo>
                  <a:pt x="4456" y="305601"/>
                </a:lnTo>
                <a:lnTo>
                  <a:pt x="0" y="283528"/>
                </a:lnTo>
                <a:lnTo>
                  <a:pt x="0" y="56706"/>
                </a:lnTo>
                <a:close/>
              </a:path>
            </a:pathLst>
          </a:custGeom>
          <a:noFill/>
          <a:ln cap="flat" cmpd="sng" w="38100">
            <a:solidFill>
              <a:srgbClr val="FF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78" name="Google Shape;278;p37"/>
          <p:cNvSpPr/>
          <p:nvPr/>
        </p:nvSpPr>
        <p:spPr>
          <a:xfrm>
            <a:off x="5372755" y="4081711"/>
            <a:ext cx="496570" cy="1057910"/>
          </a:xfrm>
          <a:custGeom>
            <a:rect b="b" l="l" r="r" t="t"/>
            <a:pathLst>
              <a:path extrusionOk="0" h="1057910" w="496570">
                <a:moveTo>
                  <a:pt x="492491" y="110139"/>
                </a:moveTo>
                <a:lnTo>
                  <a:pt x="407214" y="110139"/>
                </a:lnTo>
                <a:lnTo>
                  <a:pt x="2480" y="1017390"/>
                </a:lnTo>
                <a:lnTo>
                  <a:pt x="0" y="1028463"/>
                </a:lnTo>
                <a:lnTo>
                  <a:pt x="1892" y="1039252"/>
                </a:lnTo>
                <a:lnTo>
                  <a:pt x="28007" y="1057609"/>
                </a:lnTo>
                <a:lnTo>
                  <a:pt x="36192" y="1056574"/>
                </a:lnTo>
                <a:lnTo>
                  <a:pt x="43706" y="1053276"/>
                </a:lnTo>
                <a:lnTo>
                  <a:pt x="50037" y="1047910"/>
                </a:lnTo>
                <a:lnTo>
                  <a:pt x="54672" y="1040673"/>
                </a:lnTo>
                <a:lnTo>
                  <a:pt x="459406" y="133422"/>
                </a:lnTo>
                <a:lnTo>
                  <a:pt x="493516" y="133422"/>
                </a:lnTo>
                <a:lnTo>
                  <a:pt x="492491" y="110139"/>
                </a:lnTo>
                <a:close/>
              </a:path>
              <a:path extrusionOk="0" h="1057910" w="496570">
                <a:moveTo>
                  <a:pt x="493516" y="133422"/>
                </a:moveTo>
                <a:lnTo>
                  <a:pt x="459406" y="133422"/>
                </a:lnTo>
                <a:lnTo>
                  <a:pt x="496076" y="191500"/>
                </a:lnTo>
                <a:lnTo>
                  <a:pt x="493516" y="133422"/>
                </a:lnTo>
                <a:close/>
              </a:path>
              <a:path extrusionOk="0" h="1057910" w="496570">
                <a:moveTo>
                  <a:pt x="487638" y="0"/>
                </a:moveTo>
                <a:lnTo>
                  <a:pt x="339498" y="121650"/>
                </a:lnTo>
                <a:lnTo>
                  <a:pt x="407214" y="110139"/>
                </a:lnTo>
                <a:lnTo>
                  <a:pt x="492491" y="110139"/>
                </a:lnTo>
                <a:lnTo>
                  <a:pt x="487638" y="0"/>
                </a:lnTo>
                <a:close/>
              </a:path>
            </a:pathLst>
          </a:custGeom>
          <a:solidFill>
            <a:srgbClr val="0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79" name="Google Shape;279;p37"/>
          <p:cNvSpPr txBox="1"/>
          <p:nvPr/>
        </p:nvSpPr>
        <p:spPr>
          <a:xfrm>
            <a:off x="2425025" y="5214460"/>
            <a:ext cx="3252470" cy="760095"/>
          </a:xfrm>
          <a:prstGeom prst="rect">
            <a:avLst/>
          </a:prstGeom>
          <a:noFill/>
          <a:ln>
            <a:noFill/>
          </a:ln>
        </p:spPr>
        <p:txBody>
          <a:bodyPr anchorCtr="0" anchor="t" bIns="0" lIns="0" spcFirstLastPara="1" rIns="0" wrap="square" tIns="10150">
            <a:noAutofit/>
          </a:bodyPr>
          <a:lstStyle/>
          <a:p>
            <a:pPr indent="-285750" lvl="0" marL="298450" marR="5080" rtl="0" algn="l">
              <a:lnSpc>
                <a:spcPct val="100699"/>
              </a:lnSpc>
              <a:spcBef>
                <a:spcPts val="0"/>
              </a:spcBef>
              <a:spcAft>
                <a:spcPts val="0"/>
              </a:spcAft>
              <a:buClr>
                <a:schemeClr val="dk1"/>
              </a:buClr>
              <a:buSzPts val="2400"/>
              <a:buFont typeface="Arial"/>
              <a:buChar char="•"/>
            </a:pPr>
            <a:r>
              <a:rPr lang="en-US" sz="2400">
                <a:solidFill>
                  <a:schemeClr val="dk1"/>
                </a:solidFill>
                <a:latin typeface="Calibri"/>
                <a:ea typeface="Calibri"/>
                <a:cs typeface="Calibri"/>
                <a:sym typeface="Calibri"/>
              </a:rPr>
              <a:t>huge gain at high IoU,  in case of big stride (32)</a:t>
            </a:r>
            <a:endParaRPr sz="2400">
              <a:solidFill>
                <a:schemeClr val="dk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38"/>
          <p:cNvSpPr txBox="1"/>
          <p:nvPr>
            <p:ph type="title"/>
          </p:nvPr>
        </p:nvSpPr>
        <p:spPr>
          <a:xfrm>
            <a:off x="916956" y="611850"/>
            <a:ext cx="10299300" cy="696000"/>
          </a:xfrm>
          <a:prstGeom prst="rect">
            <a:avLst/>
          </a:prstGeom>
          <a:noFill/>
          <a:ln>
            <a:noFill/>
          </a:ln>
        </p:spPr>
        <p:txBody>
          <a:bodyPr anchorCtr="0" anchor="ctr" bIns="0" lIns="0" spcFirstLastPara="1" rIns="0" wrap="square" tIns="12700">
            <a:noAutofit/>
          </a:bodyPr>
          <a:lstStyle/>
          <a:p>
            <a:pPr indent="0" lvl="0" marL="12700" rtl="0" algn="l">
              <a:lnSpc>
                <a:spcPct val="100000"/>
              </a:lnSpc>
              <a:spcBef>
                <a:spcPts val="0"/>
              </a:spcBef>
              <a:spcAft>
                <a:spcPts val="0"/>
              </a:spcAft>
              <a:buClr>
                <a:schemeClr val="dk1"/>
              </a:buClr>
              <a:buSzPts val="4400"/>
              <a:buFont typeface="Arial"/>
              <a:buNone/>
            </a:pPr>
            <a:r>
              <a:rPr lang="en-US" sz="4400"/>
              <a:t>Ablation: RoIPool vs. RoIAlign</a:t>
            </a:r>
            <a:endParaRPr sz="4400"/>
          </a:p>
        </p:txBody>
      </p:sp>
      <p:sp>
        <p:nvSpPr>
          <p:cNvPr id="285" name="Google Shape;285;p38"/>
          <p:cNvSpPr/>
          <p:nvPr/>
        </p:nvSpPr>
        <p:spPr>
          <a:xfrm>
            <a:off x="1564211" y="2532742"/>
            <a:ext cx="8256022" cy="1603277"/>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86" name="Google Shape;286;p38"/>
          <p:cNvSpPr/>
          <p:nvPr/>
        </p:nvSpPr>
        <p:spPr>
          <a:xfrm>
            <a:off x="6488519" y="3340513"/>
            <a:ext cx="918210" cy="340360"/>
          </a:xfrm>
          <a:custGeom>
            <a:rect b="b" l="l" r="r" t="t"/>
            <a:pathLst>
              <a:path extrusionOk="0" h="340360" w="918209">
                <a:moveTo>
                  <a:pt x="0" y="56706"/>
                </a:moveTo>
                <a:lnTo>
                  <a:pt x="4456" y="34633"/>
                </a:lnTo>
                <a:lnTo>
                  <a:pt x="16609" y="16609"/>
                </a:lnTo>
                <a:lnTo>
                  <a:pt x="34633" y="4456"/>
                </a:lnTo>
                <a:lnTo>
                  <a:pt x="56706" y="0"/>
                </a:lnTo>
                <a:lnTo>
                  <a:pt x="861414" y="0"/>
                </a:lnTo>
                <a:lnTo>
                  <a:pt x="883487" y="4456"/>
                </a:lnTo>
                <a:lnTo>
                  <a:pt x="901511" y="16609"/>
                </a:lnTo>
                <a:lnTo>
                  <a:pt x="913664" y="34633"/>
                </a:lnTo>
                <a:lnTo>
                  <a:pt x="918121" y="56706"/>
                </a:lnTo>
                <a:lnTo>
                  <a:pt x="918121" y="283528"/>
                </a:lnTo>
                <a:lnTo>
                  <a:pt x="913664" y="305601"/>
                </a:lnTo>
                <a:lnTo>
                  <a:pt x="901511" y="323625"/>
                </a:lnTo>
                <a:lnTo>
                  <a:pt x="883487" y="335778"/>
                </a:lnTo>
                <a:lnTo>
                  <a:pt x="861414" y="340235"/>
                </a:lnTo>
                <a:lnTo>
                  <a:pt x="56706" y="340235"/>
                </a:lnTo>
                <a:lnTo>
                  <a:pt x="34633" y="335778"/>
                </a:lnTo>
                <a:lnTo>
                  <a:pt x="16609" y="323625"/>
                </a:lnTo>
                <a:lnTo>
                  <a:pt x="4456" y="305601"/>
                </a:lnTo>
                <a:lnTo>
                  <a:pt x="0" y="283528"/>
                </a:lnTo>
                <a:lnTo>
                  <a:pt x="0" y="56706"/>
                </a:lnTo>
                <a:close/>
              </a:path>
            </a:pathLst>
          </a:custGeom>
          <a:noFill/>
          <a:ln cap="flat" cmpd="sng" w="38100">
            <a:solidFill>
              <a:srgbClr val="FF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87" name="Google Shape;287;p38"/>
          <p:cNvSpPr/>
          <p:nvPr/>
        </p:nvSpPr>
        <p:spPr>
          <a:xfrm>
            <a:off x="7399423" y="3681600"/>
            <a:ext cx="551815" cy="1165860"/>
          </a:xfrm>
          <a:custGeom>
            <a:rect b="b" l="l" r="r" t="t"/>
            <a:pathLst>
              <a:path extrusionOk="0" h="1165860" w="551815">
                <a:moveTo>
                  <a:pt x="99057" y="133240"/>
                </a:moveTo>
                <a:lnTo>
                  <a:pt x="36299" y="133240"/>
                </a:lnTo>
                <a:lnTo>
                  <a:pt x="497174" y="1148869"/>
                </a:lnTo>
                <a:lnTo>
                  <a:pt x="501855" y="1156077"/>
                </a:lnTo>
                <a:lnTo>
                  <a:pt x="508220" y="1161402"/>
                </a:lnTo>
                <a:lnTo>
                  <a:pt x="515755" y="1164652"/>
                </a:lnTo>
                <a:lnTo>
                  <a:pt x="523947" y="1165635"/>
                </a:lnTo>
                <a:lnTo>
                  <a:pt x="527657" y="1165538"/>
                </a:lnTo>
                <a:lnTo>
                  <a:pt x="551767" y="1136310"/>
                </a:lnTo>
                <a:lnTo>
                  <a:pt x="549216" y="1125254"/>
                </a:lnTo>
                <a:lnTo>
                  <a:pt x="99057" y="133240"/>
                </a:lnTo>
                <a:close/>
              </a:path>
              <a:path extrusionOk="0" h="1165860" w="551815">
                <a:moveTo>
                  <a:pt x="7216" y="0"/>
                </a:moveTo>
                <a:lnTo>
                  <a:pt x="0" y="191551"/>
                </a:lnTo>
                <a:lnTo>
                  <a:pt x="36299" y="133240"/>
                </a:lnTo>
                <a:lnTo>
                  <a:pt x="99057" y="133240"/>
                </a:lnTo>
                <a:lnTo>
                  <a:pt x="88341" y="109625"/>
                </a:lnTo>
                <a:lnTo>
                  <a:pt x="142460" y="109625"/>
                </a:lnTo>
                <a:lnTo>
                  <a:pt x="7216" y="0"/>
                </a:lnTo>
                <a:close/>
              </a:path>
              <a:path extrusionOk="0" h="1165860" w="551815">
                <a:moveTo>
                  <a:pt x="142460" y="109625"/>
                </a:moveTo>
                <a:lnTo>
                  <a:pt x="88341" y="109625"/>
                </a:lnTo>
                <a:lnTo>
                  <a:pt x="156127" y="120703"/>
                </a:lnTo>
                <a:lnTo>
                  <a:pt x="142460" y="109625"/>
                </a:lnTo>
                <a:close/>
              </a:path>
            </a:pathLst>
          </a:custGeom>
          <a:solidFill>
            <a:srgbClr val="0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88" name="Google Shape;288;p38"/>
          <p:cNvSpPr txBox="1"/>
          <p:nvPr/>
        </p:nvSpPr>
        <p:spPr>
          <a:xfrm>
            <a:off x="5472544" y="4984122"/>
            <a:ext cx="5331460" cy="391160"/>
          </a:xfrm>
          <a:prstGeom prst="rect">
            <a:avLst/>
          </a:prstGeom>
          <a:noFill/>
          <a:ln>
            <a:noFill/>
          </a:ln>
        </p:spPr>
        <p:txBody>
          <a:bodyPr anchorCtr="0" anchor="t" bIns="0" lIns="0" spcFirstLastPara="1" rIns="0" wrap="square" tIns="12700">
            <a:noAutofit/>
          </a:bodyPr>
          <a:lstStyle/>
          <a:p>
            <a:pPr indent="-285750" lvl="0" marL="298450" marR="0" rtl="0" algn="l">
              <a:lnSpc>
                <a:spcPct val="100000"/>
              </a:lnSpc>
              <a:spcBef>
                <a:spcPts val="0"/>
              </a:spcBef>
              <a:spcAft>
                <a:spcPts val="0"/>
              </a:spcAft>
              <a:buClr>
                <a:schemeClr val="dk1"/>
              </a:buClr>
              <a:buSzPts val="2400"/>
              <a:buFont typeface="Arial"/>
              <a:buChar char="•"/>
            </a:pPr>
            <a:r>
              <a:rPr lang="en-US" sz="2400">
                <a:solidFill>
                  <a:schemeClr val="dk1"/>
                </a:solidFill>
                <a:latin typeface="Calibri"/>
                <a:ea typeface="Calibri"/>
                <a:cs typeface="Calibri"/>
                <a:sym typeface="Calibri"/>
              </a:rPr>
              <a:t>nice box AP without dilation/upsampling</a:t>
            </a:r>
            <a:endParaRPr sz="2400">
              <a:solidFill>
                <a:schemeClr val="dk1"/>
              </a:solidFill>
              <a:latin typeface="Calibri"/>
              <a:ea typeface="Calibri"/>
              <a:cs typeface="Calibri"/>
              <a:sym typeface="Calibri"/>
            </a:endParaRPr>
          </a:p>
        </p:txBody>
      </p:sp>
      <p:sp>
        <p:nvSpPr>
          <p:cNvPr id="289" name="Google Shape;289;p38"/>
          <p:cNvSpPr txBox="1"/>
          <p:nvPr/>
        </p:nvSpPr>
        <p:spPr>
          <a:xfrm>
            <a:off x="3588648" y="1432584"/>
            <a:ext cx="4965065" cy="904240"/>
          </a:xfrm>
          <a:prstGeom prst="rect">
            <a:avLst/>
          </a:prstGeom>
          <a:noFill/>
          <a:ln>
            <a:noFill/>
          </a:ln>
        </p:spPr>
        <p:txBody>
          <a:bodyPr anchorCtr="0" anchor="t" bIns="0" lIns="0" spcFirstLastPara="1" rIns="0" wrap="square" tIns="146675">
            <a:noAutofit/>
          </a:bodyPr>
          <a:lstStyle/>
          <a:p>
            <a:pPr indent="0" lvl="0" marL="12700" marR="0" rtl="0" algn="l">
              <a:lnSpc>
                <a:spcPct val="100000"/>
              </a:lnSpc>
              <a:spcBef>
                <a:spcPts val="0"/>
              </a:spcBef>
              <a:spcAft>
                <a:spcPts val="0"/>
              </a:spcAft>
              <a:buNone/>
            </a:pPr>
            <a:r>
              <a:rPr lang="en-US" sz="2000">
                <a:solidFill>
                  <a:srgbClr val="4472C4"/>
                </a:solidFill>
                <a:latin typeface="Calibri"/>
                <a:ea typeface="Calibri"/>
                <a:cs typeface="Calibri"/>
                <a:sym typeface="Calibri"/>
              </a:rPr>
              <a:t>baseline: ResNet-50-Conv5 backbone, </a:t>
            </a:r>
            <a:r>
              <a:rPr b="1" lang="en-US" sz="2000">
                <a:solidFill>
                  <a:srgbClr val="C00000"/>
                </a:solidFill>
                <a:latin typeface="Calibri"/>
                <a:ea typeface="Calibri"/>
                <a:cs typeface="Calibri"/>
                <a:sym typeface="Calibri"/>
              </a:rPr>
              <a:t>stride=32</a:t>
            </a:r>
            <a:endParaRPr sz="2000">
              <a:solidFill>
                <a:schemeClr val="dk1"/>
              </a:solidFill>
              <a:latin typeface="Calibri"/>
              <a:ea typeface="Calibri"/>
              <a:cs typeface="Calibri"/>
              <a:sym typeface="Calibri"/>
            </a:endParaRPr>
          </a:p>
          <a:p>
            <a:pPr indent="0" lvl="0" marL="700405" marR="0" rtl="0" algn="l">
              <a:lnSpc>
                <a:spcPct val="100000"/>
              </a:lnSpc>
              <a:spcBef>
                <a:spcPts val="1060"/>
              </a:spcBef>
              <a:spcAft>
                <a:spcPts val="0"/>
              </a:spcAft>
              <a:buNone/>
            </a:pPr>
            <a:r>
              <a:rPr lang="en-US" sz="2000">
                <a:solidFill>
                  <a:schemeClr val="dk1"/>
                </a:solidFill>
                <a:latin typeface="Calibri"/>
                <a:ea typeface="Calibri"/>
                <a:cs typeface="Calibri"/>
                <a:sym typeface="Calibri"/>
              </a:rPr>
              <a:t>mask AP	box AP</a:t>
            </a:r>
            <a:endParaRPr sz="2000">
              <a:solidFill>
                <a:schemeClr val="dk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39"/>
          <p:cNvSpPr txBox="1"/>
          <p:nvPr>
            <p:ph type="title"/>
          </p:nvPr>
        </p:nvSpPr>
        <p:spPr>
          <a:xfrm>
            <a:off x="916939" y="611854"/>
            <a:ext cx="9026525" cy="695960"/>
          </a:xfrm>
          <a:prstGeom prst="rect">
            <a:avLst/>
          </a:prstGeom>
          <a:noFill/>
          <a:ln>
            <a:noFill/>
          </a:ln>
        </p:spPr>
        <p:txBody>
          <a:bodyPr anchorCtr="0" anchor="ctr" bIns="0" lIns="0" spcFirstLastPara="1" rIns="0" wrap="square" tIns="12700">
            <a:noAutofit/>
          </a:bodyPr>
          <a:lstStyle/>
          <a:p>
            <a:pPr indent="0" lvl="0" marL="12700" rtl="0" algn="l">
              <a:lnSpc>
                <a:spcPct val="100000"/>
              </a:lnSpc>
              <a:spcBef>
                <a:spcPts val="0"/>
              </a:spcBef>
              <a:spcAft>
                <a:spcPts val="0"/>
              </a:spcAft>
              <a:buClr>
                <a:srgbClr val="4472C4"/>
              </a:buClr>
              <a:buSzPts val="4250"/>
              <a:buFont typeface="Arial"/>
              <a:buNone/>
            </a:pPr>
            <a:r>
              <a:rPr lang="en-US" sz="4250">
                <a:solidFill>
                  <a:srgbClr val="4472C4"/>
                </a:solidFill>
              </a:rPr>
              <a:t>Instance Segmentation </a:t>
            </a:r>
            <a:r>
              <a:rPr lang="en-US" sz="4400"/>
              <a:t>Results on COCO</a:t>
            </a:r>
            <a:endParaRPr sz="4400"/>
          </a:p>
        </p:txBody>
      </p:sp>
      <p:sp>
        <p:nvSpPr>
          <p:cNvPr id="295" name="Google Shape;295;p39"/>
          <p:cNvSpPr/>
          <p:nvPr/>
        </p:nvSpPr>
        <p:spPr>
          <a:xfrm>
            <a:off x="604382" y="1795917"/>
            <a:ext cx="11134502" cy="245314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96" name="Google Shape;296;p39"/>
          <p:cNvSpPr txBox="1"/>
          <p:nvPr/>
        </p:nvSpPr>
        <p:spPr>
          <a:xfrm>
            <a:off x="2106386" y="4704734"/>
            <a:ext cx="8761095" cy="875665"/>
          </a:xfrm>
          <a:prstGeom prst="rect">
            <a:avLst/>
          </a:prstGeom>
          <a:noFill/>
          <a:ln>
            <a:noFill/>
          </a:ln>
        </p:spPr>
        <p:txBody>
          <a:bodyPr anchorCtr="0" anchor="t" bIns="0" lIns="0" spcFirstLastPara="1" rIns="0" wrap="square" tIns="12700">
            <a:noAutofit/>
          </a:bodyPr>
          <a:lstStyle/>
          <a:p>
            <a:pPr indent="-285750" lvl="0" marL="298450" marR="0" rtl="0" algn="l">
              <a:lnSpc>
                <a:spcPct val="119464"/>
              </a:lnSpc>
              <a:spcBef>
                <a:spcPts val="0"/>
              </a:spcBef>
              <a:spcAft>
                <a:spcPts val="0"/>
              </a:spcAft>
              <a:buClr>
                <a:srgbClr val="C00000"/>
              </a:buClr>
              <a:buSzPts val="2800"/>
              <a:buFont typeface="Arial"/>
              <a:buChar char="•"/>
            </a:pPr>
            <a:r>
              <a:rPr b="1" lang="en-US" sz="2800">
                <a:solidFill>
                  <a:srgbClr val="C00000"/>
                </a:solidFill>
                <a:latin typeface="Calibri"/>
                <a:ea typeface="Calibri"/>
                <a:cs typeface="Calibri"/>
                <a:sym typeface="Calibri"/>
              </a:rPr>
              <a:t>2 AP better </a:t>
            </a:r>
            <a:r>
              <a:rPr lang="en-US" sz="2800">
                <a:solidFill>
                  <a:schemeClr val="dk1"/>
                </a:solidFill>
                <a:latin typeface="Calibri"/>
                <a:ea typeface="Calibri"/>
                <a:cs typeface="Calibri"/>
                <a:sym typeface="Calibri"/>
              </a:rPr>
              <a:t>than SOTA w/ R101, without bells and whistles</a:t>
            </a:r>
            <a:endParaRPr sz="2800">
              <a:solidFill>
                <a:schemeClr val="dk1"/>
              </a:solidFill>
              <a:latin typeface="Calibri"/>
              <a:ea typeface="Calibri"/>
              <a:cs typeface="Calibri"/>
              <a:sym typeface="Calibri"/>
            </a:endParaRPr>
          </a:p>
          <a:p>
            <a:pPr indent="-285750" lvl="0" marL="298450" marR="0" rtl="0" algn="l">
              <a:lnSpc>
                <a:spcPct val="119464"/>
              </a:lnSpc>
              <a:spcBef>
                <a:spcPts val="0"/>
              </a:spcBef>
              <a:spcAft>
                <a:spcPts val="0"/>
              </a:spcAft>
              <a:buClr>
                <a:srgbClr val="C00000"/>
              </a:buClr>
              <a:buSzPts val="2800"/>
              <a:buFont typeface="Arial"/>
              <a:buChar char="•"/>
            </a:pPr>
            <a:r>
              <a:rPr b="1" lang="en-US" sz="2800">
                <a:solidFill>
                  <a:srgbClr val="C00000"/>
                </a:solidFill>
                <a:latin typeface="Calibri"/>
                <a:ea typeface="Calibri"/>
                <a:cs typeface="Calibri"/>
                <a:sym typeface="Calibri"/>
              </a:rPr>
              <a:t>200ms / img</a:t>
            </a:r>
            <a:endParaRPr sz="2800">
              <a:solidFill>
                <a:schemeClr val="dk1"/>
              </a:solidFill>
              <a:latin typeface="Calibri"/>
              <a:ea typeface="Calibri"/>
              <a:cs typeface="Calibri"/>
              <a:sym typeface="Calibri"/>
            </a:endParaRPr>
          </a:p>
        </p:txBody>
      </p:sp>
      <p:sp>
        <p:nvSpPr>
          <p:cNvPr id="297" name="Google Shape;297;p39"/>
          <p:cNvSpPr/>
          <p:nvPr/>
        </p:nvSpPr>
        <p:spPr>
          <a:xfrm>
            <a:off x="665017" y="2848202"/>
            <a:ext cx="6226175" cy="315595"/>
          </a:xfrm>
          <a:custGeom>
            <a:rect b="b" l="l" r="r" t="t"/>
            <a:pathLst>
              <a:path extrusionOk="0" h="315594" w="6226175">
                <a:moveTo>
                  <a:pt x="0" y="52514"/>
                </a:moveTo>
                <a:lnTo>
                  <a:pt x="4126" y="32073"/>
                </a:lnTo>
                <a:lnTo>
                  <a:pt x="15380" y="15381"/>
                </a:lnTo>
                <a:lnTo>
                  <a:pt x="32072" y="4126"/>
                </a:lnTo>
                <a:lnTo>
                  <a:pt x="52513" y="0"/>
                </a:lnTo>
                <a:lnTo>
                  <a:pt x="6173129" y="0"/>
                </a:lnTo>
                <a:lnTo>
                  <a:pt x="6193570" y="4126"/>
                </a:lnTo>
                <a:lnTo>
                  <a:pt x="6210262" y="15381"/>
                </a:lnTo>
                <a:lnTo>
                  <a:pt x="6221516" y="32073"/>
                </a:lnTo>
                <a:lnTo>
                  <a:pt x="6225643" y="52514"/>
                </a:lnTo>
                <a:lnTo>
                  <a:pt x="6225643" y="262577"/>
                </a:lnTo>
                <a:lnTo>
                  <a:pt x="6221516" y="283017"/>
                </a:lnTo>
                <a:lnTo>
                  <a:pt x="6210262" y="299710"/>
                </a:lnTo>
                <a:lnTo>
                  <a:pt x="6193570" y="310964"/>
                </a:lnTo>
                <a:lnTo>
                  <a:pt x="6173129" y="315091"/>
                </a:lnTo>
                <a:lnTo>
                  <a:pt x="52513" y="315091"/>
                </a:lnTo>
                <a:lnTo>
                  <a:pt x="32072" y="310964"/>
                </a:lnTo>
                <a:lnTo>
                  <a:pt x="15380" y="299710"/>
                </a:lnTo>
                <a:lnTo>
                  <a:pt x="4126" y="283017"/>
                </a:lnTo>
                <a:lnTo>
                  <a:pt x="0" y="262577"/>
                </a:lnTo>
                <a:lnTo>
                  <a:pt x="0" y="52514"/>
                </a:lnTo>
                <a:close/>
              </a:path>
            </a:pathLst>
          </a:custGeom>
          <a:noFill/>
          <a:ln cap="flat" cmpd="sng" w="38100">
            <a:solidFill>
              <a:srgbClr val="FFC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98" name="Google Shape;298;p39"/>
          <p:cNvSpPr/>
          <p:nvPr/>
        </p:nvSpPr>
        <p:spPr>
          <a:xfrm>
            <a:off x="665017" y="3535526"/>
            <a:ext cx="6226175" cy="315595"/>
          </a:xfrm>
          <a:custGeom>
            <a:rect b="b" l="l" r="r" t="t"/>
            <a:pathLst>
              <a:path extrusionOk="0" h="315595" w="6226175">
                <a:moveTo>
                  <a:pt x="0" y="52514"/>
                </a:moveTo>
                <a:lnTo>
                  <a:pt x="4126" y="32073"/>
                </a:lnTo>
                <a:lnTo>
                  <a:pt x="15380" y="15381"/>
                </a:lnTo>
                <a:lnTo>
                  <a:pt x="32072" y="4126"/>
                </a:lnTo>
                <a:lnTo>
                  <a:pt x="52513" y="0"/>
                </a:lnTo>
                <a:lnTo>
                  <a:pt x="6173129" y="0"/>
                </a:lnTo>
                <a:lnTo>
                  <a:pt x="6193570" y="4126"/>
                </a:lnTo>
                <a:lnTo>
                  <a:pt x="6210262" y="15381"/>
                </a:lnTo>
                <a:lnTo>
                  <a:pt x="6221516" y="32073"/>
                </a:lnTo>
                <a:lnTo>
                  <a:pt x="6225643" y="52514"/>
                </a:lnTo>
                <a:lnTo>
                  <a:pt x="6225643" y="262577"/>
                </a:lnTo>
                <a:lnTo>
                  <a:pt x="6221516" y="283017"/>
                </a:lnTo>
                <a:lnTo>
                  <a:pt x="6210262" y="299710"/>
                </a:lnTo>
                <a:lnTo>
                  <a:pt x="6193570" y="310964"/>
                </a:lnTo>
                <a:lnTo>
                  <a:pt x="6173129" y="315091"/>
                </a:lnTo>
                <a:lnTo>
                  <a:pt x="52513" y="315091"/>
                </a:lnTo>
                <a:lnTo>
                  <a:pt x="32072" y="310964"/>
                </a:lnTo>
                <a:lnTo>
                  <a:pt x="15380" y="299710"/>
                </a:lnTo>
                <a:lnTo>
                  <a:pt x="4126" y="283017"/>
                </a:lnTo>
                <a:lnTo>
                  <a:pt x="0" y="262577"/>
                </a:lnTo>
                <a:lnTo>
                  <a:pt x="0" y="52514"/>
                </a:lnTo>
                <a:close/>
              </a:path>
            </a:pathLst>
          </a:custGeom>
          <a:noFill/>
          <a:ln cap="flat" cmpd="sng" w="38100">
            <a:solidFill>
              <a:srgbClr val="FF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40"/>
          <p:cNvSpPr txBox="1"/>
          <p:nvPr>
            <p:ph type="title"/>
          </p:nvPr>
        </p:nvSpPr>
        <p:spPr>
          <a:xfrm>
            <a:off x="916939" y="611854"/>
            <a:ext cx="9026525" cy="695960"/>
          </a:xfrm>
          <a:prstGeom prst="rect">
            <a:avLst/>
          </a:prstGeom>
          <a:noFill/>
          <a:ln>
            <a:noFill/>
          </a:ln>
        </p:spPr>
        <p:txBody>
          <a:bodyPr anchorCtr="0" anchor="ctr" bIns="0" lIns="0" spcFirstLastPara="1" rIns="0" wrap="square" tIns="12700">
            <a:noAutofit/>
          </a:bodyPr>
          <a:lstStyle/>
          <a:p>
            <a:pPr indent="0" lvl="0" marL="12700" rtl="0" algn="l">
              <a:lnSpc>
                <a:spcPct val="100000"/>
              </a:lnSpc>
              <a:spcBef>
                <a:spcPts val="0"/>
              </a:spcBef>
              <a:spcAft>
                <a:spcPts val="0"/>
              </a:spcAft>
              <a:buClr>
                <a:srgbClr val="4472C4"/>
              </a:buClr>
              <a:buSzPts val="4250"/>
              <a:buFont typeface="Arial"/>
              <a:buNone/>
            </a:pPr>
            <a:r>
              <a:rPr lang="en-US" sz="4250">
                <a:solidFill>
                  <a:srgbClr val="4472C4"/>
                </a:solidFill>
              </a:rPr>
              <a:t>Instance Segmentation </a:t>
            </a:r>
            <a:r>
              <a:rPr lang="en-US" sz="4400"/>
              <a:t>Results on COCO</a:t>
            </a:r>
            <a:endParaRPr sz="4400"/>
          </a:p>
        </p:txBody>
      </p:sp>
      <p:sp>
        <p:nvSpPr>
          <p:cNvPr id="304" name="Google Shape;304;p40"/>
          <p:cNvSpPr/>
          <p:nvPr/>
        </p:nvSpPr>
        <p:spPr>
          <a:xfrm>
            <a:off x="604382" y="1795917"/>
            <a:ext cx="11134502" cy="245314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5" name="Google Shape;305;p40"/>
          <p:cNvSpPr txBox="1"/>
          <p:nvPr/>
        </p:nvSpPr>
        <p:spPr>
          <a:xfrm>
            <a:off x="1908314" y="4704734"/>
            <a:ext cx="7915275" cy="452120"/>
          </a:xfrm>
          <a:prstGeom prst="rect">
            <a:avLst/>
          </a:prstGeom>
          <a:noFill/>
          <a:ln>
            <a:noFill/>
          </a:ln>
        </p:spPr>
        <p:txBody>
          <a:bodyPr anchorCtr="0" anchor="t" bIns="0" lIns="0" spcFirstLastPara="1" rIns="0" wrap="square" tIns="12700">
            <a:noAutofit/>
          </a:bodyPr>
          <a:lstStyle/>
          <a:p>
            <a:pPr indent="-285750" lvl="0" marL="298450" marR="0" rtl="0" algn="l">
              <a:lnSpc>
                <a:spcPct val="100000"/>
              </a:lnSpc>
              <a:spcBef>
                <a:spcPts val="0"/>
              </a:spcBef>
              <a:spcAft>
                <a:spcPts val="0"/>
              </a:spcAft>
              <a:buClr>
                <a:schemeClr val="dk1"/>
              </a:buClr>
              <a:buSzPts val="2800"/>
              <a:buFont typeface="Arial"/>
              <a:buChar char="•"/>
            </a:pPr>
            <a:r>
              <a:rPr lang="en-US" sz="2800">
                <a:solidFill>
                  <a:schemeClr val="dk1"/>
                </a:solidFill>
                <a:latin typeface="Calibri"/>
                <a:ea typeface="Calibri"/>
                <a:cs typeface="Calibri"/>
                <a:sym typeface="Calibri"/>
              </a:rPr>
              <a:t>benefit from better features (ResNeXt </a:t>
            </a:r>
            <a:r>
              <a:rPr lang="en-US" sz="2000">
                <a:solidFill>
                  <a:srgbClr val="7F7F7F"/>
                </a:solidFill>
                <a:latin typeface="Calibri"/>
                <a:ea typeface="Calibri"/>
                <a:cs typeface="Calibri"/>
                <a:sym typeface="Calibri"/>
              </a:rPr>
              <a:t>[Xie et al. CVPR’17]</a:t>
            </a:r>
            <a:r>
              <a:rPr lang="en-US" sz="2800">
                <a:solidFill>
                  <a:schemeClr val="dk1"/>
                </a:solidFill>
                <a:latin typeface="Calibri"/>
                <a:ea typeface="Calibri"/>
                <a:cs typeface="Calibri"/>
                <a:sym typeface="Calibri"/>
              </a:rPr>
              <a:t>)</a:t>
            </a:r>
            <a:endParaRPr sz="2800">
              <a:solidFill>
                <a:schemeClr val="dk1"/>
              </a:solidFill>
              <a:latin typeface="Calibri"/>
              <a:ea typeface="Calibri"/>
              <a:cs typeface="Calibri"/>
              <a:sym typeface="Calibri"/>
            </a:endParaRPr>
          </a:p>
        </p:txBody>
      </p:sp>
      <p:sp>
        <p:nvSpPr>
          <p:cNvPr id="306" name="Google Shape;306;p40"/>
          <p:cNvSpPr/>
          <p:nvPr/>
        </p:nvSpPr>
        <p:spPr>
          <a:xfrm>
            <a:off x="665017" y="3882766"/>
            <a:ext cx="6226175" cy="315595"/>
          </a:xfrm>
          <a:custGeom>
            <a:rect b="b" l="l" r="r" t="t"/>
            <a:pathLst>
              <a:path extrusionOk="0" h="315595" w="6226175">
                <a:moveTo>
                  <a:pt x="0" y="52514"/>
                </a:moveTo>
                <a:lnTo>
                  <a:pt x="4126" y="32073"/>
                </a:lnTo>
                <a:lnTo>
                  <a:pt x="15380" y="15381"/>
                </a:lnTo>
                <a:lnTo>
                  <a:pt x="32072" y="4126"/>
                </a:lnTo>
                <a:lnTo>
                  <a:pt x="52513" y="0"/>
                </a:lnTo>
                <a:lnTo>
                  <a:pt x="6173129" y="0"/>
                </a:lnTo>
                <a:lnTo>
                  <a:pt x="6193570" y="4126"/>
                </a:lnTo>
                <a:lnTo>
                  <a:pt x="6210262" y="15381"/>
                </a:lnTo>
                <a:lnTo>
                  <a:pt x="6221516" y="32073"/>
                </a:lnTo>
                <a:lnTo>
                  <a:pt x="6225643" y="52514"/>
                </a:lnTo>
                <a:lnTo>
                  <a:pt x="6225643" y="262577"/>
                </a:lnTo>
                <a:lnTo>
                  <a:pt x="6221516" y="283017"/>
                </a:lnTo>
                <a:lnTo>
                  <a:pt x="6210262" y="299710"/>
                </a:lnTo>
                <a:lnTo>
                  <a:pt x="6193570" y="310964"/>
                </a:lnTo>
                <a:lnTo>
                  <a:pt x="6173129" y="315091"/>
                </a:lnTo>
                <a:lnTo>
                  <a:pt x="52513" y="315091"/>
                </a:lnTo>
                <a:lnTo>
                  <a:pt x="32072" y="310964"/>
                </a:lnTo>
                <a:lnTo>
                  <a:pt x="15380" y="299710"/>
                </a:lnTo>
                <a:lnTo>
                  <a:pt x="4126" y="283017"/>
                </a:lnTo>
                <a:lnTo>
                  <a:pt x="0" y="262577"/>
                </a:lnTo>
                <a:lnTo>
                  <a:pt x="0" y="52514"/>
                </a:lnTo>
                <a:close/>
              </a:path>
            </a:pathLst>
          </a:custGeom>
          <a:noFill/>
          <a:ln cap="flat" cmpd="sng" w="38100">
            <a:solidFill>
              <a:srgbClr val="FF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41"/>
          <p:cNvSpPr/>
          <p:nvPr/>
        </p:nvSpPr>
        <p:spPr>
          <a:xfrm>
            <a:off x="297344" y="1764697"/>
            <a:ext cx="11449886" cy="2629049"/>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2" name="Google Shape;312;p41"/>
          <p:cNvSpPr txBox="1"/>
          <p:nvPr>
            <p:ph type="title"/>
          </p:nvPr>
        </p:nvSpPr>
        <p:spPr>
          <a:xfrm>
            <a:off x="916953" y="611850"/>
            <a:ext cx="9535200" cy="696000"/>
          </a:xfrm>
          <a:prstGeom prst="rect">
            <a:avLst/>
          </a:prstGeom>
          <a:noFill/>
          <a:ln>
            <a:noFill/>
          </a:ln>
        </p:spPr>
        <p:txBody>
          <a:bodyPr anchorCtr="0" anchor="ctr" bIns="0" lIns="0" spcFirstLastPara="1" rIns="0" wrap="square" tIns="12700">
            <a:noAutofit/>
          </a:bodyPr>
          <a:lstStyle/>
          <a:p>
            <a:pPr indent="0" lvl="0" marL="12700" rtl="0" algn="l">
              <a:lnSpc>
                <a:spcPct val="100000"/>
              </a:lnSpc>
              <a:spcBef>
                <a:spcPts val="0"/>
              </a:spcBef>
              <a:spcAft>
                <a:spcPts val="0"/>
              </a:spcAft>
              <a:buClr>
                <a:srgbClr val="4472C4"/>
              </a:buClr>
              <a:buSzPts val="4250"/>
              <a:buFont typeface="Arial"/>
              <a:buNone/>
            </a:pPr>
            <a:r>
              <a:rPr lang="en-US" sz="4250">
                <a:solidFill>
                  <a:srgbClr val="4472C4"/>
                </a:solidFill>
              </a:rPr>
              <a:t>Object Detection </a:t>
            </a:r>
            <a:r>
              <a:rPr lang="en-US" sz="4400"/>
              <a:t>Results on COCO</a:t>
            </a:r>
            <a:endParaRPr sz="4400"/>
          </a:p>
        </p:txBody>
      </p:sp>
      <p:sp>
        <p:nvSpPr>
          <p:cNvPr id="313" name="Google Shape;313;p41"/>
          <p:cNvSpPr txBox="1"/>
          <p:nvPr/>
        </p:nvSpPr>
        <p:spPr>
          <a:xfrm>
            <a:off x="3423379" y="4534175"/>
            <a:ext cx="4174490" cy="875665"/>
          </a:xfrm>
          <a:prstGeom prst="rect">
            <a:avLst/>
          </a:prstGeom>
          <a:noFill/>
          <a:ln>
            <a:noFill/>
          </a:ln>
        </p:spPr>
        <p:txBody>
          <a:bodyPr anchorCtr="0" anchor="t" bIns="0" lIns="0" spcFirstLastPara="1" rIns="0" wrap="square" tIns="12700">
            <a:noAutofit/>
          </a:bodyPr>
          <a:lstStyle/>
          <a:p>
            <a:pPr indent="0" lvl="0" marL="12700" marR="0" rtl="0" algn="l">
              <a:lnSpc>
                <a:spcPct val="119464"/>
              </a:lnSpc>
              <a:spcBef>
                <a:spcPts val="0"/>
              </a:spcBef>
              <a:spcAft>
                <a:spcPts val="0"/>
              </a:spcAft>
              <a:buNone/>
            </a:pPr>
            <a:r>
              <a:rPr lang="en-US" sz="2800">
                <a:solidFill>
                  <a:schemeClr val="dk1"/>
                </a:solidFill>
                <a:latin typeface="Calibri"/>
                <a:ea typeface="Calibri"/>
                <a:cs typeface="Calibri"/>
                <a:sym typeface="Calibri"/>
              </a:rPr>
              <a:t>bbox detection improved by:</a:t>
            </a:r>
            <a:endParaRPr sz="2800">
              <a:solidFill>
                <a:schemeClr val="dk1"/>
              </a:solidFill>
              <a:latin typeface="Calibri"/>
              <a:ea typeface="Calibri"/>
              <a:cs typeface="Calibri"/>
              <a:sym typeface="Calibri"/>
            </a:endParaRPr>
          </a:p>
          <a:p>
            <a:pPr indent="-457200" lvl="0" marL="469900" marR="0" rtl="0" algn="l">
              <a:lnSpc>
                <a:spcPct val="119464"/>
              </a:lnSpc>
              <a:spcBef>
                <a:spcPts val="0"/>
              </a:spcBef>
              <a:spcAft>
                <a:spcPts val="0"/>
              </a:spcAft>
              <a:buClr>
                <a:schemeClr val="dk1"/>
              </a:buClr>
              <a:buSzPts val="2800"/>
              <a:buFont typeface="Arial"/>
              <a:buChar char="•"/>
            </a:pPr>
            <a:r>
              <a:rPr lang="en-US" sz="2800">
                <a:solidFill>
                  <a:schemeClr val="dk1"/>
                </a:solidFill>
                <a:latin typeface="Calibri"/>
                <a:ea typeface="Calibri"/>
                <a:cs typeface="Calibri"/>
                <a:sym typeface="Calibri"/>
              </a:rPr>
              <a:t>RoIAlign</a:t>
            </a:r>
            <a:endParaRPr sz="2800">
              <a:solidFill>
                <a:schemeClr val="dk1"/>
              </a:solidFill>
              <a:latin typeface="Calibri"/>
              <a:ea typeface="Calibri"/>
              <a:cs typeface="Calibri"/>
              <a:sym typeface="Calibri"/>
            </a:endParaRPr>
          </a:p>
        </p:txBody>
      </p:sp>
      <p:sp>
        <p:nvSpPr>
          <p:cNvPr id="314" name="Google Shape;314;p41"/>
          <p:cNvSpPr/>
          <p:nvPr/>
        </p:nvSpPr>
        <p:spPr>
          <a:xfrm>
            <a:off x="6464141" y="3425387"/>
            <a:ext cx="782320" cy="295910"/>
          </a:xfrm>
          <a:custGeom>
            <a:rect b="b" l="l" r="r" t="t"/>
            <a:pathLst>
              <a:path extrusionOk="0" h="295910" w="782320">
                <a:moveTo>
                  <a:pt x="0" y="49239"/>
                </a:moveTo>
                <a:lnTo>
                  <a:pt x="3869" y="30073"/>
                </a:lnTo>
                <a:lnTo>
                  <a:pt x="14421" y="14421"/>
                </a:lnTo>
                <a:lnTo>
                  <a:pt x="30073" y="3869"/>
                </a:lnTo>
                <a:lnTo>
                  <a:pt x="49239" y="0"/>
                </a:lnTo>
                <a:lnTo>
                  <a:pt x="732548" y="0"/>
                </a:lnTo>
                <a:lnTo>
                  <a:pt x="751714" y="3869"/>
                </a:lnTo>
                <a:lnTo>
                  <a:pt x="767366" y="14421"/>
                </a:lnTo>
                <a:lnTo>
                  <a:pt x="777918" y="30073"/>
                </a:lnTo>
                <a:lnTo>
                  <a:pt x="781788" y="49239"/>
                </a:lnTo>
                <a:lnTo>
                  <a:pt x="781788" y="246193"/>
                </a:lnTo>
                <a:lnTo>
                  <a:pt x="777918" y="265359"/>
                </a:lnTo>
                <a:lnTo>
                  <a:pt x="767366" y="281011"/>
                </a:lnTo>
                <a:lnTo>
                  <a:pt x="751714" y="291563"/>
                </a:lnTo>
                <a:lnTo>
                  <a:pt x="732548" y="295433"/>
                </a:lnTo>
                <a:lnTo>
                  <a:pt x="49239" y="295433"/>
                </a:lnTo>
                <a:lnTo>
                  <a:pt x="30073" y="291563"/>
                </a:lnTo>
                <a:lnTo>
                  <a:pt x="14421" y="281011"/>
                </a:lnTo>
                <a:lnTo>
                  <a:pt x="3869" y="265359"/>
                </a:lnTo>
                <a:lnTo>
                  <a:pt x="0" y="246193"/>
                </a:lnTo>
                <a:lnTo>
                  <a:pt x="0" y="49239"/>
                </a:lnTo>
                <a:close/>
              </a:path>
            </a:pathLst>
          </a:custGeom>
          <a:noFill/>
          <a:ln cap="flat" cmpd="sng" w="38100">
            <a:solidFill>
              <a:srgbClr val="FF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5" name="Google Shape;315;p41"/>
          <p:cNvSpPr/>
          <p:nvPr/>
        </p:nvSpPr>
        <p:spPr>
          <a:xfrm>
            <a:off x="6464141" y="2431884"/>
            <a:ext cx="782320" cy="295910"/>
          </a:xfrm>
          <a:custGeom>
            <a:rect b="b" l="l" r="r" t="t"/>
            <a:pathLst>
              <a:path extrusionOk="0" h="295910" w="782320">
                <a:moveTo>
                  <a:pt x="0" y="49239"/>
                </a:moveTo>
                <a:lnTo>
                  <a:pt x="3869" y="30073"/>
                </a:lnTo>
                <a:lnTo>
                  <a:pt x="14421" y="14421"/>
                </a:lnTo>
                <a:lnTo>
                  <a:pt x="30073" y="3869"/>
                </a:lnTo>
                <a:lnTo>
                  <a:pt x="49239" y="0"/>
                </a:lnTo>
                <a:lnTo>
                  <a:pt x="732548" y="0"/>
                </a:lnTo>
                <a:lnTo>
                  <a:pt x="751714" y="3869"/>
                </a:lnTo>
                <a:lnTo>
                  <a:pt x="767366" y="14421"/>
                </a:lnTo>
                <a:lnTo>
                  <a:pt x="777918" y="30073"/>
                </a:lnTo>
                <a:lnTo>
                  <a:pt x="781788" y="49239"/>
                </a:lnTo>
                <a:lnTo>
                  <a:pt x="781788" y="246193"/>
                </a:lnTo>
                <a:lnTo>
                  <a:pt x="777918" y="265359"/>
                </a:lnTo>
                <a:lnTo>
                  <a:pt x="767366" y="281011"/>
                </a:lnTo>
                <a:lnTo>
                  <a:pt x="751714" y="291563"/>
                </a:lnTo>
                <a:lnTo>
                  <a:pt x="732548" y="295433"/>
                </a:lnTo>
                <a:lnTo>
                  <a:pt x="49239" y="295433"/>
                </a:lnTo>
                <a:lnTo>
                  <a:pt x="30073" y="291563"/>
                </a:lnTo>
                <a:lnTo>
                  <a:pt x="14421" y="281011"/>
                </a:lnTo>
                <a:lnTo>
                  <a:pt x="3869" y="265359"/>
                </a:lnTo>
                <a:lnTo>
                  <a:pt x="0" y="246193"/>
                </a:lnTo>
                <a:lnTo>
                  <a:pt x="0" y="49239"/>
                </a:lnTo>
                <a:close/>
              </a:path>
            </a:pathLst>
          </a:custGeom>
          <a:noFill/>
          <a:ln cap="flat" cmpd="sng" w="38100">
            <a:solidFill>
              <a:srgbClr val="FFC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42"/>
          <p:cNvSpPr/>
          <p:nvPr/>
        </p:nvSpPr>
        <p:spPr>
          <a:xfrm>
            <a:off x="297344" y="1764697"/>
            <a:ext cx="11449886" cy="2629049"/>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1" name="Google Shape;321;p42"/>
          <p:cNvSpPr txBox="1"/>
          <p:nvPr>
            <p:ph type="title"/>
          </p:nvPr>
        </p:nvSpPr>
        <p:spPr>
          <a:xfrm>
            <a:off x="916939" y="611854"/>
            <a:ext cx="7706995" cy="695960"/>
          </a:xfrm>
          <a:prstGeom prst="rect">
            <a:avLst/>
          </a:prstGeom>
          <a:noFill/>
          <a:ln>
            <a:noFill/>
          </a:ln>
        </p:spPr>
        <p:txBody>
          <a:bodyPr anchorCtr="0" anchor="ctr" bIns="0" lIns="0" spcFirstLastPara="1" rIns="0" wrap="square" tIns="12700">
            <a:noAutofit/>
          </a:bodyPr>
          <a:lstStyle/>
          <a:p>
            <a:pPr indent="0" lvl="0" marL="12700" rtl="0" algn="l">
              <a:lnSpc>
                <a:spcPct val="100000"/>
              </a:lnSpc>
              <a:spcBef>
                <a:spcPts val="0"/>
              </a:spcBef>
              <a:spcAft>
                <a:spcPts val="0"/>
              </a:spcAft>
              <a:buClr>
                <a:srgbClr val="4472C4"/>
              </a:buClr>
              <a:buSzPts val="4250"/>
              <a:buFont typeface="Arial"/>
              <a:buNone/>
            </a:pPr>
            <a:r>
              <a:rPr lang="en-US" sz="4250">
                <a:solidFill>
                  <a:srgbClr val="4472C4"/>
                </a:solidFill>
              </a:rPr>
              <a:t>Object Detection </a:t>
            </a:r>
            <a:r>
              <a:rPr lang="en-US" sz="4400"/>
              <a:t>Results on COCO</a:t>
            </a:r>
            <a:endParaRPr sz="4400"/>
          </a:p>
        </p:txBody>
      </p:sp>
      <p:sp>
        <p:nvSpPr>
          <p:cNvPr id="322" name="Google Shape;322;p42"/>
          <p:cNvSpPr txBox="1"/>
          <p:nvPr/>
        </p:nvSpPr>
        <p:spPr>
          <a:xfrm>
            <a:off x="3423379" y="4534175"/>
            <a:ext cx="4451985" cy="1303020"/>
          </a:xfrm>
          <a:prstGeom prst="rect">
            <a:avLst/>
          </a:prstGeom>
          <a:noFill/>
          <a:ln>
            <a:noFill/>
          </a:ln>
        </p:spPr>
        <p:txBody>
          <a:bodyPr anchorCtr="0" anchor="t" bIns="0" lIns="0" spcFirstLastPara="1" rIns="0" wrap="square" tIns="12700">
            <a:noAutofit/>
          </a:bodyPr>
          <a:lstStyle/>
          <a:p>
            <a:pPr indent="0" lvl="0" marL="12700" marR="0" rtl="0" algn="l">
              <a:lnSpc>
                <a:spcPct val="119464"/>
              </a:lnSpc>
              <a:spcBef>
                <a:spcPts val="0"/>
              </a:spcBef>
              <a:spcAft>
                <a:spcPts val="0"/>
              </a:spcAft>
              <a:buNone/>
            </a:pPr>
            <a:r>
              <a:rPr lang="en-US" sz="2800">
                <a:solidFill>
                  <a:schemeClr val="dk1"/>
                </a:solidFill>
                <a:latin typeface="Calibri"/>
                <a:ea typeface="Calibri"/>
                <a:cs typeface="Calibri"/>
                <a:sym typeface="Calibri"/>
              </a:rPr>
              <a:t>bbox detection improved by:</a:t>
            </a:r>
            <a:endParaRPr sz="2800">
              <a:solidFill>
                <a:schemeClr val="dk1"/>
              </a:solidFill>
              <a:latin typeface="Calibri"/>
              <a:ea typeface="Calibri"/>
              <a:cs typeface="Calibri"/>
              <a:sym typeface="Calibri"/>
            </a:endParaRPr>
          </a:p>
          <a:p>
            <a:pPr indent="-457200" lvl="0" marL="469900" marR="0" rtl="0" algn="l">
              <a:lnSpc>
                <a:spcPct val="119464"/>
              </a:lnSpc>
              <a:spcBef>
                <a:spcPts val="0"/>
              </a:spcBef>
              <a:spcAft>
                <a:spcPts val="0"/>
              </a:spcAft>
              <a:buClr>
                <a:schemeClr val="dk1"/>
              </a:buClr>
              <a:buSzPts val="2800"/>
              <a:buFont typeface="Arial"/>
              <a:buChar char="•"/>
            </a:pPr>
            <a:r>
              <a:rPr lang="en-US" sz="2800">
                <a:solidFill>
                  <a:schemeClr val="dk1"/>
                </a:solidFill>
                <a:latin typeface="Calibri"/>
                <a:ea typeface="Calibri"/>
                <a:cs typeface="Calibri"/>
                <a:sym typeface="Calibri"/>
              </a:rPr>
              <a:t>RoIAlign</a:t>
            </a:r>
            <a:endParaRPr sz="2800">
              <a:solidFill>
                <a:schemeClr val="dk1"/>
              </a:solidFill>
              <a:latin typeface="Calibri"/>
              <a:ea typeface="Calibri"/>
              <a:cs typeface="Calibri"/>
              <a:sym typeface="Calibri"/>
            </a:endParaRPr>
          </a:p>
          <a:p>
            <a:pPr indent="-457200" lvl="0" marL="469900" marR="0" rtl="0" algn="l">
              <a:lnSpc>
                <a:spcPct val="100000"/>
              </a:lnSpc>
              <a:spcBef>
                <a:spcPts val="5"/>
              </a:spcBef>
              <a:spcAft>
                <a:spcPts val="0"/>
              </a:spcAft>
              <a:buClr>
                <a:schemeClr val="dk1"/>
              </a:buClr>
              <a:buSzPts val="2800"/>
              <a:buFont typeface="Arial"/>
              <a:buChar char="•"/>
            </a:pPr>
            <a:r>
              <a:rPr lang="en-US" sz="2800">
                <a:solidFill>
                  <a:schemeClr val="dk1"/>
                </a:solidFill>
                <a:latin typeface="Calibri"/>
                <a:ea typeface="Calibri"/>
                <a:cs typeface="Calibri"/>
                <a:sym typeface="Calibri"/>
              </a:rPr>
              <a:t>Multi-task training w/ mask</a:t>
            </a:r>
            <a:endParaRPr sz="2800">
              <a:solidFill>
                <a:schemeClr val="dk1"/>
              </a:solidFill>
              <a:latin typeface="Calibri"/>
              <a:ea typeface="Calibri"/>
              <a:cs typeface="Calibri"/>
              <a:sym typeface="Calibri"/>
            </a:endParaRPr>
          </a:p>
        </p:txBody>
      </p:sp>
      <p:sp>
        <p:nvSpPr>
          <p:cNvPr id="323" name="Google Shape;323;p42"/>
          <p:cNvSpPr/>
          <p:nvPr/>
        </p:nvSpPr>
        <p:spPr>
          <a:xfrm>
            <a:off x="6464141" y="3425387"/>
            <a:ext cx="782320" cy="295910"/>
          </a:xfrm>
          <a:custGeom>
            <a:rect b="b" l="l" r="r" t="t"/>
            <a:pathLst>
              <a:path extrusionOk="0" h="295910" w="782320">
                <a:moveTo>
                  <a:pt x="0" y="49239"/>
                </a:moveTo>
                <a:lnTo>
                  <a:pt x="3869" y="30073"/>
                </a:lnTo>
                <a:lnTo>
                  <a:pt x="14421" y="14421"/>
                </a:lnTo>
                <a:lnTo>
                  <a:pt x="30073" y="3869"/>
                </a:lnTo>
                <a:lnTo>
                  <a:pt x="49239" y="0"/>
                </a:lnTo>
                <a:lnTo>
                  <a:pt x="732548" y="0"/>
                </a:lnTo>
                <a:lnTo>
                  <a:pt x="751714" y="3869"/>
                </a:lnTo>
                <a:lnTo>
                  <a:pt x="767366" y="14421"/>
                </a:lnTo>
                <a:lnTo>
                  <a:pt x="777918" y="30073"/>
                </a:lnTo>
                <a:lnTo>
                  <a:pt x="781788" y="49239"/>
                </a:lnTo>
                <a:lnTo>
                  <a:pt x="781788" y="246193"/>
                </a:lnTo>
                <a:lnTo>
                  <a:pt x="777918" y="265359"/>
                </a:lnTo>
                <a:lnTo>
                  <a:pt x="767366" y="281011"/>
                </a:lnTo>
                <a:lnTo>
                  <a:pt x="751714" y="291563"/>
                </a:lnTo>
                <a:lnTo>
                  <a:pt x="732548" y="295433"/>
                </a:lnTo>
                <a:lnTo>
                  <a:pt x="49239" y="295433"/>
                </a:lnTo>
                <a:lnTo>
                  <a:pt x="30073" y="291563"/>
                </a:lnTo>
                <a:lnTo>
                  <a:pt x="14421" y="281011"/>
                </a:lnTo>
                <a:lnTo>
                  <a:pt x="3869" y="265359"/>
                </a:lnTo>
                <a:lnTo>
                  <a:pt x="0" y="246193"/>
                </a:lnTo>
                <a:lnTo>
                  <a:pt x="0" y="49239"/>
                </a:lnTo>
                <a:close/>
              </a:path>
            </a:pathLst>
          </a:custGeom>
          <a:noFill/>
          <a:ln cap="flat" cmpd="sng" w="38100">
            <a:solidFill>
              <a:srgbClr val="FFC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4" name="Google Shape;324;p42"/>
          <p:cNvSpPr/>
          <p:nvPr/>
        </p:nvSpPr>
        <p:spPr>
          <a:xfrm>
            <a:off x="6464141" y="3720819"/>
            <a:ext cx="782320" cy="295910"/>
          </a:xfrm>
          <a:custGeom>
            <a:rect b="b" l="l" r="r" t="t"/>
            <a:pathLst>
              <a:path extrusionOk="0" h="295910" w="782320">
                <a:moveTo>
                  <a:pt x="0" y="49239"/>
                </a:moveTo>
                <a:lnTo>
                  <a:pt x="3869" y="30073"/>
                </a:lnTo>
                <a:lnTo>
                  <a:pt x="14421" y="14421"/>
                </a:lnTo>
                <a:lnTo>
                  <a:pt x="30073" y="3869"/>
                </a:lnTo>
                <a:lnTo>
                  <a:pt x="49239" y="0"/>
                </a:lnTo>
                <a:lnTo>
                  <a:pt x="732548" y="0"/>
                </a:lnTo>
                <a:lnTo>
                  <a:pt x="751714" y="3869"/>
                </a:lnTo>
                <a:lnTo>
                  <a:pt x="767366" y="14421"/>
                </a:lnTo>
                <a:lnTo>
                  <a:pt x="777918" y="30073"/>
                </a:lnTo>
                <a:lnTo>
                  <a:pt x="781788" y="49239"/>
                </a:lnTo>
                <a:lnTo>
                  <a:pt x="781788" y="246193"/>
                </a:lnTo>
                <a:lnTo>
                  <a:pt x="777918" y="265359"/>
                </a:lnTo>
                <a:lnTo>
                  <a:pt x="767366" y="281011"/>
                </a:lnTo>
                <a:lnTo>
                  <a:pt x="751714" y="291563"/>
                </a:lnTo>
                <a:lnTo>
                  <a:pt x="732548" y="295433"/>
                </a:lnTo>
                <a:lnTo>
                  <a:pt x="49239" y="295433"/>
                </a:lnTo>
                <a:lnTo>
                  <a:pt x="30073" y="291563"/>
                </a:lnTo>
                <a:lnTo>
                  <a:pt x="14421" y="281011"/>
                </a:lnTo>
                <a:lnTo>
                  <a:pt x="3869" y="265359"/>
                </a:lnTo>
                <a:lnTo>
                  <a:pt x="0" y="246193"/>
                </a:lnTo>
                <a:lnTo>
                  <a:pt x="0" y="49239"/>
                </a:lnTo>
                <a:close/>
              </a:path>
            </a:pathLst>
          </a:custGeom>
          <a:noFill/>
          <a:ln cap="flat" cmpd="sng" w="38100">
            <a:solidFill>
              <a:srgbClr val="FF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p16"/>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43"/>
          <p:cNvSpPr txBox="1"/>
          <p:nvPr/>
        </p:nvSpPr>
        <p:spPr>
          <a:xfrm>
            <a:off x="4273962" y="5917248"/>
            <a:ext cx="3644900" cy="39116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2400">
                <a:solidFill>
                  <a:schemeClr val="dk1"/>
                </a:solidFill>
                <a:latin typeface="Calibri"/>
                <a:ea typeface="Calibri"/>
                <a:cs typeface="Calibri"/>
                <a:sym typeface="Calibri"/>
              </a:rPr>
              <a:t>Mask R-CNN results on COCO</a:t>
            </a:r>
            <a:endParaRPr sz="2400">
              <a:solidFill>
                <a:schemeClr val="dk1"/>
              </a:solidFill>
              <a:latin typeface="Calibri"/>
              <a:ea typeface="Calibri"/>
              <a:cs typeface="Calibri"/>
              <a:sym typeface="Calibri"/>
            </a:endParaRPr>
          </a:p>
        </p:txBody>
      </p:sp>
      <p:sp>
        <p:nvSpPr>
          <p:cNvPr id="330" name="Google Shape;330;p43"/>
          <p:cNvSpPr/>
          <p:nvPr/>
        </p:nvSpPr>
        <p:spPr>
          <a:xfrm>
            <a:off x="2354916" y="285360"/>
            <a:ext cx="7482166" cy="5620012"/>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31" name="Google Shape;331;p43"/>
          <p:cNvSpPr/>
          <p:nvPr/>
        </p:nvSpPr>
        <p:spPr>
          <a:xfrm>
            <a:off x="1261661" y="1541244"/>
            <a:ext cx="2534920" cy="828675"/>
          </a:xfrm>
          <a:custGeom>
            <a:rect b="b" l="l" r="r" t="t"/>
            <a:pathLst>
              <a:path extrusionOk="0" h="828675" w="2534920">
                <a:moveTo>
                  <a:pt x="28921" y="0"/>
                </a:moveTo>
                <a:lnTo>
                  <a:pt x="0" y="31991"/>
                </a:lnTo>
                <a:lnTo>
                  <a:pt x="3286" y="42441"/>
                </a:lnTo>
                <a:lnTo>
                  <a:pt x="10252" y="50895"/>
                </a:lnTo>
                <a:lnTo>
                  <a:pt x="20276" y="56212"/>
                </a:lnTo>
                <a:lnTo>
                  <a:pt x="2340072" y="744583"/>
                </a:lnTo>
                <a:lnTo>
                  <a:pt x="2219895" y="828147"/>
                </a:lnTo>
                <a:lnTo>
                  <a:pt x="2534484" y="772464"/>
                </a:lnTo>
                <a:lnTo>
                  <a:pt x="2446117" y="689794"/>
                </a:lnTo>
                <a:lnTo>
                  <a:pt x="2356331" y="689794"/>
                </a:lnTo>
                <a:lnTo>
                  <a:pt x="32751" y="302"/>
                </a:lnTo>
                <a:lnTo>
                  <a:pt x="28921" y="0"/>
                </a:lnTo>
                <a:close/>
              </a:path>
              <a:path extrusionOk="0" h="828675" w="2534920">
                <a:moveTo>
                  <a:pt x="2301185" y="554203"/>
                </a:moveTo>
                <a:lnTo>
                  <a:pt x="2356331" y="689794"/>
                </a:lnTo>
                <a:lnTo>
                  <a:pt x="2446117" y="689794"/>
                </a:lnTo>
                <a:lnTo>
                  <a:pt x="2301185" y="554203"/>
                </a:lnTo>
                <a:close/>
              </a:path>
            </a:pathLst>
          </a:custGeom>
          <a:solidFill>
            <a:srgbClr val="0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32" name="Google Shape;332;p43"/>
          <p:cNvSpPr txBox="1"/>
          <p:nvPr>
            <p:ph type="title"/>
          </p:nvPr>
        </p:nvSpPr>
        <p:spPr>
          <a:xfrm>
            <a:off x="300607" y="648779"/>
            <a:ext cx="1673860" cy="760095"/>
          </a:xfrm>
          <a:prstGeom prst="rect">
            <a:avLst/>
          </a:prstGeom>
          <a:noFill/>
          <a:ln>
            <a:noFill/>
          </a:ln>
        </p:spPr>
        <p:txBody>
          <a:bodyPr anchorCtr="0" anchor="ctr" bIns="0" lIns="0" spcFirstLastPara="1" rIns="0" wrap="square" tIns="10150">
            <a:noAutofit/>
          </a:bodyPr>
          <a:lstStyle/>
          <a:p>
            <a:pPr indent="-436245" lvl="0" marL="448309" marR="5080" rtl="0" algn="l">
              <a:lnSpc>
                <a:spcPct val="100699"/>
              </a:lnSpc>
              <a:spcBef>
                <a:spcPts val="0"/>
              </a:spcBef>
              <a:spcAft>
                <a:spcPts val="0"/>
              </a:spcAft>
              <a:buClr>
                <a:schemeClr val="dk1"/>
              </a:buClr>
              <a:buSzPts val="2400"/>
              <a:buFont typeface="Calibri"/>
              <a:buNone/>
            </a:pPr>
            <a:r>
              <a:rPr b="0" lang="en-US" sz="2400">
                <a:latin typeface="Calibri"/>
                <a:ea typeface="Calibri"/>
                <a:cs typeface="Calibri"/>
                <a:sym typeface="Calibri"/>
              </a:rPr>
              <a:t>disconnected  object</a:t>
            </a:r>
            <a:endParaRPr sz="2400">
              <a:latin typeface="Calibri"/>
              <a:ea typeface="Calibri"/>
              <a:cs typeface="Calibri"/>
              <a:sym typeface="Calibri"/>
            </a:endParaRPr>
          </a:p>
        </p:txBody>
      </p:sp>
      <p:sp>
        <p:nvSpPr>
          <p:cNvPr id="333" name="Google Shape;333;p43"/>
          <p:cNvSpPr/>
          <p:nvPr/>
        </p:nvSpPr>
        <p:spPr>
          <a:xfrm>
            <a:off x="1261565" y="1541038"/>
            <a:ext cx="2534920" cy="2200275"/>
          </a:xfrm>
          <a:custGeom>
            <a:rect b="b" l="l" r="r" t="t"/>
            <a:pathLst>
              <a:path extrusionOk="0" h="2200275" w="2534920">
                <a:moveTo>
                  <a:pt x="33752" y="0"/>
                </a:moveTo>
                <a:lnTo>
                  <a:pt x="1317" y="20193"/>
                </a:lnTo>
                <a:lnTo>
                  <a:pt x="0" y="31068"/>
                </a:lnTo>
                <a:lnTo>
                  <a:pt x="2856" y="41644"/>
                </a:lnTo>
                <a:lnTo>
                  <a:pt x="9793" y="50623"/>
                </a:lnTo>
                <a:lnTo>
                  <a:pt x="2368996" y="2094071"/>
                </a:lnTo>
                <a:lnTo>
                  <a:pt x="2225045" y="2120601"/>
                </a:lnTo>
                <a:lnTo>
                  <a:pt x="2534580" y="2199688"/>
                </a:lnTo>
                <a:lnTo>
                  <a:pt x="2472825" y="2050872"/>
                </a:lnTo>
                <a:lnTo>
                  <a:pt x="2406413" y="2050872"/>
                </a:lnTo>
                <a:lnTo>
                  <a:pt x="41245" y="2259"/>
                </a:lnTo>
                <a:lnTo>
                  <a:pt x="33752" y="0"/>
                </a:lnTo>
                <a:close/>
              </a:path>
              <a:path extrusionOk="0" h="2200275" w="2534920">
                <a:moveTo>
                  <a:pt x="2412129" y="1904608"/>
                </a:moveTo>
                <a:lnTo>
                  <a:pt x="2406413" y="2050872"/>
                </a:lnTo>
                <a:lnTo>
                  <a:pt x="2472825" y="2050872"/>
                </a:lnTo>
                <a:lnTo>
                  <a:pt x="2412129" y="1904608"/>
                </a:lnTo>
                <a:close/>
              </a:path>
            </a:pathLst>
          </a:custGeom>
          <a:solidFill>
            <a:srgbClr val="0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44"/>
          <p:cNvSpPr txBox="1"/>
          <p:nvPr/>
        </p:nvSpPr>
        <p:spPr>
          <a:xfrm>
            <a:off x="4273962" y="5917248"/>
            <a:ext cx="3644900" cy="39116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2400">
                <a:solidFill>
                  <a:schemeClr val="dk1"/>
                </a:solidFill>
                <a:latin typeface="Calibri"/>
                <a:ea typeface="Calibri"/>
                <a:cs typeface="Calibri"/>
                <a:sym typeface="Calibri"/>
              </a:rPr>
              <a:t>Mask R-CNN results on COCO</a:t>
            </a:r>
            <a:endParaRPr sz="2400">
              <a:solidFill>
                <a:schemeClr val="dk1"/>
              </a:solidFill>
              <a:latin typeface="Calibri"/>
              <a:ea typeface="Calibri"/>
              <a:cs typeface="Calibri"/>
              <a:sym typeface="Calibri"/>
            </a:endParaRPr>
          </a:p>
        </p:txBody>
      </p:sp>
      <p:sp>
        <p:nvSpPr>
          <p:cNvPr id="339" name="Google Shape;339;p44"/>
          <p:cNvSpPr/>
          <p:nvPr/>
        </p:nvSpPr>
        <p:spPr>
          <a:xfrm>
            <a:off x="2331973" y="242431"/>
            <a:ext cx="7528052" cy="5662942"/>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0" name="Google Shape;340;p44"/>
          <p:cNvSpPr txBox="1"/>
          <p:nvPr>
            <p:ph type="title"/>
          </p:nvPr>
        </p:nvSpPr>
        <p:spPr>
          <a:xfrm>
            <a:off x="703936" y="1220066"/>
            <a:ext cx="921385" cy="760095"/>
          </a:xfrm>
          <a:prstGeom prst="rect">
            <a:avLst/>
          </a:prstGeom>
          <a:noFill/>
          <a:ln>
            <a:noFill/>
          </a:ln>
        </p:spPr>
        <p:txBody>
          <a:bodyPr anchorCtr="0" anchor="ctr" bIns="0" lIns="0" spcFirstLastPara="1" rIns="0" wrap="square" tIns="10150">
            <a:noAutofit/>
          </a:bodyPr>
          <a:lstStyle/>
          <a:p>
            <a:pPr indent="123825" lvl="0" marL="12700" marR="5080" rtl="0" algn="l">
              <a:lnSpc>
                <a:spcPct val="100699"/>
              </a:lnSpc>
              <a:spcBef>
                <a:spcPts val="0"/>
              </a:spcBef>
              <a:spcAft>
                <a:spcPts val="0"/>
              </a:spcAft>
              <a:buClr>
                <a:schemeClr val="dk1"/>
              </a:buClr>
              <a:buSzPts val="2400"/>
              <a:buFont typeface="Calibri"/>
              <a:buNone/>
            </a:pPr>
            <a:r>
              <a:rPr b="0" lang="en-US" sz="2400">
                <a:latin typeface="Calibri"/>
                <a:ea typeface="Calibri"/>
                <a:cs typeface="Calibri"/>
                <a:sym typeface="Calibri"/>
              </a:rPr>
              <a:t>small  objects</a:t>
            </a:r>
            <a:endParaRPr sz="2400">
              <a:latin typeface="Calibri"/>
              <a:ea typeface="Calibri"/>
              <a:cs typeface="Calibri"/>
              <a:sym typeface="Calibri"/>
            </a:endParaRPr>
          </a:p>
        </p:txBody>
      </p:sp>
      <p:sp>
        <p:nvSpPr>
          <p:cNvPr id="341" name="Google Shape;341;p44"/>
          <p:cNvSpPr/>
          <p:nvPr/>
        </p:nvSpPr>
        <p:spPr>
          <a:xfrm>
            <a:off x="1736019" y="2094776"/>
            <a:ext cx="1925320" cy="1618615"/>
          </a:xfrm>
          <a:custGeom>
            <a:rect b="b" l="l" r="r" t="t"/>
            <a:pathLst>
              <a:path extrusionOk="0" h="1618614" w="1925320">
                <a:moveTo>
                  <a:pt x="33241" y="0"/>
                </a:moveTo>
                <a:lnTo>
                  <a:pt x="1140" y="20717"/>
                </a:lnTo>
                <a:lnTo>
                  <a:pt x="0" y="31613"/>
                </a:lnTo>
                <a:lnTo>
                  <a:pt x="3027" y="42141"/>
                </a:lnTo>
                <a:lnTo>
                  <a:pt x="10110" y="51007"/>
                </a:lnTo>
                <a:lnTo>
                  <a:pt x="1757517" y="1515506"/>
                </a:lnTo>
                <a:lnTo>
                  <a:pt x="1614016" y="1544372"/>
                </a:lnTo>
                <a:lnTo>
                  <a:pt x="1924795" y="1618418"/>
                </a:lnTo>
                <a:lnTo>
                  <a:pt x="1861098" y="1471705"/>
                </a:lnTo>
                <a:lnTo>
                  <a:pt x="1794226" y="1471705"/>
                </a:lnTo>
                <a:lnTo>
                  <a:pt x="40771" y="2137"/>
                </a:lnTo>
                <a:lnTo>
                  <a:pt x="33241" y="0"/>
                </a:lnTo>
                <a:close/>
              </a:path>
              <a:path extrusionOk="0" h="1618614" w="1925320">
                <a:moveTo>
                  <a:pt x="1797564" y="1325366"/>
                </a:moveTo>
                <a:lnTo>
                  <a:pt x="1794226" y="1471705"/>
                </a:lnTo>
                <a:lnTo>
                  <a:pt x="1861098" y="1471705"/>
                </a:lnTo>
                <a:lnTo>
                  <a:pt x="1797564" y="1325366"/>
                </a:lnTo>
                <a:close/>
              </a:path>
            </a:pathLst>
          </a:custGeom>
          <a:solidFill>
            <a:srgbClr val="0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45"/>
          <p:cNvSpPr/>
          <p:nvPr/>
        </p:nvSpPr>
        <p:spPr>
          <a:xfrm>
            <a:off x="304386" y="275462"/>
            <a:ext cx="11577004" cy="5790057"/>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7" name="Google Shape;347;p45"/>
          <p:cNvSpPr txBox="1"/>
          <p:nvPr/>
        </p:nvSpPr>
        <p:spPr>
          <a:xfrm>
            <a:off x="3977481" y="6077394"/>
            <a:ext cx="4237355" cy="39116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2400">
                <a:solidFill>
                  <a:schemeClr val="dk1"/>
                </a:solidFill>
                <a:latin typeface="Calibri"/>
                <a:ea typeface="Calibri"/>
                <a:cs typeface="Calibri"/>
                <a:sym typeface="Calibri"/>
              </a:rPr>
              <a:t>Mask R-CNN results on CityScapes</a:t>
            </a:r>
            <a:endParaRPr sz="2400">
              <a:solidFill>
                <a:schemeClr val="dk1"/>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46"/>
          <p:cNvSpPr/>
          <p:nvPr/>
        </p:nvSpPr>
        <p:spPr>
          <a:xfrm>
            <a:off x="2196693" y="554801"/>
            <a:ext cx="7798615" cy="5780837"/>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3" name="Google Shape;353;p46"/>
          <p:cNvSpPr txBox="1"/>
          <p:nvPr/>
        </p:nvSpPr>
        <p:spPr>
          <a:xfrm>
            <a:off x="4273962" y="6347513"/>
            <a:ext cx="3644900" cy="39116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2400">
                <a:solidFill>
                  <a:schemeClr val="dk1"/>
                </a:solidFill>
                <a:latin typeface="Calibri"/>
                <a:ea typeface="Calibri"/>
                <a:cs typeface="Calibri"/>
                <a:sym typeface="Calibri"/>
              </a:rPr>
              <a:t>Mask R-CNN results on COCO</a:t>
            </a:r>
            <a:endParaRPr sz="2400">
              <a:solidFill>
                <a:schemeClr val="dk1"/>
              </a:solidFill>
              <a:latin typeface="Calibri"/>
              <a:ea typeface="Calibri"/>
              <a:cs typeface="Calibri"/>
              <a:sym typeface="Calibri"/>
            </a:endParaRPr>
          </a:p>
        </p:txBody>
      </p:sp>
      <p:sp>
        <p:nvSpPr>
          <p:cNvPr id="354" name="Google Shape;354;p46"/>
          <p:cNvSpPr txBox="1"/>
          <p:nvPr>
            <p:ph type="title"/>
          </p:nvPr>
        </p:nvSpPr>
        <p:spPr>
          <a:xfrm>
            <a:off x="78739" y="7620"/>
            <a:ext cx="6155055" cy="513080"/>
          </a:xfrm>
          <a:prstGeom prst="rect">
            <a:avLst/>
          </a:prstGeom>
          <a:noFill/>
          <a:ln>
            <a:noFill/>
          </a:ln>
        </p:spPr>
        <p:txBody>
          <a:bodyPr anchorCtr="0" anchor="ctr" bIns="0" lIns="0" spcFirstLastPara="1" rIns="0" wrap="square" tIns="12700">
            <a:noAutofit/>
          </a:bodyPr>
          <a:lstStyle/>
          <a:p>
            <a:pPr indent="0" lvl="0" marL="12700" rtl="0" algn="l">
              <a:lnSpc>
                <a:spcPct val="100000"/>
              </a:lnSpc>
              <a:spcBef>
                <a:spcPts val="0"/>
              </a:spcBef>
              <a:spcAft>
                <a:spcPts val="0"/>
              </a:spcAft>
              <a:buClr>
                <a:schemeClr val="dk1"/>
              </a:buClr>
              <a:buSzPts val="3200"/>
              <a:buFont typeface="Calibri"/>
              <a:buNone/>
            </a:pPr>
            <a:r>
              <a:rPr b="0" lang="en-US" sz="3200">
                <a:latin typeface="Calibri"/>
                <a:ea typeface="Calibri"/>
                <a:cs typeface="Calibri"/>
                <a:sym typeface="Calibri"/>
              </a:rPr>
              <a:t>Failure case: detection/segmentation</a:t>
            </a:r>
            <a:endParaRPr sz="3200">
              <a:latin typeface="Calibri"/>
              <a:ea typeface="Calibri"/>
              <a:cs typeface="Calibri"/>
              <a:sym typeface="Calibri"/>
            </a:endParaRPr>
          </a:p>
        </p:txBody>
      </p:sp>
      <p:sp>
        <p:nvSpPr>
          <p:cNvPr id="355" name="Google Shape;355;p46"/>
          <p:cNvSpPr txBox="1"/>
          <p:nvPr/>
        </p:nvSpPr>
        <p:spPr>
          <a:xfrm>
            <a:off x="465730" y="763691"/>
            <a:ext cx="950594" cy="39116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2400">
                <a:solidFill>
                  <a:srgbClr val="C00000"/>
                </a:solidFill>
                <a:latin typeface="Calibri"/>
                <a:ea typeface="Calibri"/>
                <a:cs typeface="Calibri"/>
                <a:sym typeface="Calibri"/>
              </a:rPr>
              <a:t>missing</a:t>
            </a:r>
            <a:endParaRPr sz="2400">
              <a:solidFill>
                <a:schemeClr val="dk1"/>
              </a:solidFill>
              <a:latin typeface="Calibri"/>
              <a:ea typeface="Calibri"/>
              <a:cs typeface="Calibri"/>
              <a:sym typeface="Calibri"/>
            </a:endParaRPr>
          </a:p>
        </p:txBody>
      </p:sp>
      <p:sp>
        <p:nvSpPr>
          <p:cNvPr id="356" name="Google Shape;356;p46"/>
          <p:cNvSpPr/>
          <p:nvPr/>
        </p:nvSpPr>
        <p:spPr>
          <a:xfrm>
            <a:off x="1603549" y="1012926"/>
            <a:ext cx="2361565" cy="837565"/>
          </a:xfrm>
          <a:custGeom>
            <a:rect b="b" l="l" r="r" t="t"/>
            <a:pathLst>
              <a:path extrusionOk="0" h="837564" w="2361565">
                <a:moveTo>
                  <a:pt x="29776" y="0"/>
                </a:moveTo>
                <a:lnTo>
                  <a:pt x="0" y="31197"/>
                </a:lnTo>
                <a:lnTo>
                  <a:pt x="3002" y="41732"/>
                </a:lnTo>
                <a:lnTo>
                  <a:pt x="9736" y="50373"/>
                </a:lnTo>
                <a:lnTo>
                  <a:pt x="19613" y="55960"/>
                </a:lnTo>
                <a:lnTo>
                  <a:pt x="2167393" y="757100"/>
                </a:lnTo>
                <a:lnTo>
                  <a:pt x="2044997" y="837379"/>
                </a:lnTo>
                <a:lnTo>
                  <a:pt x="2360978" y="790235"/>
                </a:lnTo>
                <a:lnTo>
                  <a:pt x="2272421" y="702772"/>
                </a:lnTo>
                <a:lnTo>
                  <a:pt x="2185128" y="702772"/>
                </a:lnTo>
                <a:lnTo>
                  <a:pt x="33597" y="406"/>
                </a:lnTo>
                <a:lnTo>
                  <a:pt x="29776" y="0"/>
                </a:lnTo>
                <a:close/>
              </a:path>
              <a:path extrusionOk="0" h="837564" w="2361565">
                <a:moveTo>
                  <a:pt x="2133674" y="565738"/>
                </a:moveTo>
                <a:lnTo>
                  <a:pt x="2185128" y="702772"/>
                </a:lnTo>
                <a:lnTo>
                  <a:pt x="2272421" y="702772"/>
                </a:lnTo>
                <a:lnTo>
                  <a:pt x="2133674" y="565738"/>
                </a:lnTo>
                <a:close/>
              </a:path>
            </a:pathLst>
          </a:custGeom>
          <a:solidFill>
            <a:srgbClr val="C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7" name="Google Shape;357;p46"/>
          <p:cNvSpPr txBox="1"/>
          <p:nvPr/>
        </p:nvSpPr>
        <p:spPr>
          <a:xfrm>
            <a:off x="10575250" y="763691"/>
            <a:ext cx="1315720" cy="760095"/>
          </a:xfrm>
          <a:prstGeom prst="rect">
            <a:avLst/>
          </a:prstGeom>
          <a:noFill/>
          <a:ln>
            <a:noFill/>
          </a:ln>
        </p:spPr>
        <p:txBody>
          <a:bodyPr anchorCtr="0" anchor="t" bIns="0" lIns="0" spcFirstLastPara="1" rIns="0" wrap="square" tIns="10150">
            <a:noAutofit/>
          </a:bodyPr>
          <a:lstStyle/>
          <a:p>
            <a:pPr indent="142875" lvl="0" marL="12700" marR="5080" rtl="0" algn="l">
              <a:lnSpc>
                <a:spcPct val="100699"/>
              </a:lnSpc>
              <a:spcBef>
                <a:spcPts val="0"/>
              </a:spcBef>
              <a:spcAft>
                <a:spcPts val="0"/>
              </a:spcAft>
              <a:buNone/>
            </a:pPr>
            <a:r>
              <a:rPr lang="en-US" sz="2400">
                <a:solidFill>
                  <a:srgbClr val="C00000"/>
                </a:solidFill>
                <a:latin typeface="Calibri"/>
                <a:ea typeface="Calibri"/>
                <a:cs typeface="Calibri"/>
                <a:sym typeface="Calibri"/>
              </a:rPr>
              <a:t>missing,  false mask</a:t>
            </a:r>
            <a:endParaRPr sz="2400">
              <a:solidFill>
                <a:schemeClr val="dk1"/>
              </a:solidFill>
              <a:latin typeface="Calibri"/>
              <a:ea typeface="Calibri"/>
              <a:cs typeface="Calibri"/>
              <a:sym typeface="Calibri"/>
            </a:endParaRPr>
          </a:p>
        </p:txBody>
      </p:sp>
      <p:sp>
        <p:nvSpPr>
          <p:cNvPr id="358" name="Google Shape;358;p46"/>
          <p:cNvSpPr/>
          <p:nvPr/>
        </p:nvSpPr>
        <p:spPr>
          <a:xfrm>
            <a:off x="9628965" y="1579297"/>
            <a:ext cx="1139190" cy="1275715"/>
          </a:xfrm>
          <a:custGeom>
            <a:rect b="b" l="l" r="r" t="t"/>
            <a:pathLst>
              <a:path extrusionOk="0" h="1275714" w="1139190">
                <a:moveTo>
                  <a:pt x="83388" y="966807"/>
                </a:moveTo>
                <a:lnTo>
                  <a:pt x="0" y="1275210"/>
                </a:lnTo>
                <a:lnTo>
                  <a:pt x="296755" y="1156879"/>
                </a:lnTo>
                <a:lnTo>
                  <a:pt x="150585" y="1149129"/>
                </a:lnTo>
                <a:lnTo>
                  <a:pt x="184449" y="1111114"/>
                </a:lnTo>
                <a:lnTo>
                  <a:pt x="107911" y="1111114"/>
                </a:lnTo>
                <a:lnTo>
                  <a:pt x="83388" y="966807"/>
                </a:lnTo>
                <a:close/>
              </a:path>
              <a:path extrusionOk="0" h="1275714" w="1139190">
                <a:moveTo>
                  <a:pt x="1115851" y="0"/>
                </a:moveTo>
                <a:lnTo>
                  <a:pt x="1101250" y="843"/>
                </a:lnTo>
                <a:lnTo>
                  <a:pt x="1094110" y="4050"/>
                </a:lnTo>
                <a:lnTo>
                  <a:pt x="107911" y="1111114"/>
                </a:lnTo>
                <a:lnTo>
                  <a:pt x="184449" y="1111114"/>
                </a:lnTo>
                <a:lnTo>
                  <a:pt x="1131534" y="47956"/>
                </a:lnTo>
                <a:lnTo>
                  <a:pt x="1137256" y="38157"/>
                </a:lnTo>
                <a:lnTo>
                  <a:pt x="1138725" y="27301"/>
                </a:lnTo>
                <a:lnTo>
                  <a:pt x="1136016" y="16687"/>
                </a:lnTo>
                <a:lnTo>
                  <a:pt x="1129205" y="7612"/>
                </a:lnTo>
                <a:lnTo>
                  <a:pt x="1123312" y="2363"/>
                </a:lnTo>
                <a:lnTo>
                  <a:pt x="1115851" y="0"/>
                </a:lnTo>
                <a:close/>
              </a:path>
            </a:pathLst>
          </a:custGeom>
          <a:solidFill>
            <a:srgbClr val="C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9" name="Google Shape;359;p46"/>
          <p:cNvSpPr/>
          <p:nvPr/>
        </p:nvSpPr>
        <p:spPr>
          <a:xfrm>
            <a:off x="1603930" y="1013621"/>
            <a:ext cx="1359535" cy="362585"/>
          </a:xfrm>
          <a:custGeom>
            <a:rect b="b" l="l" r="r" t="t"/>
            <a:pathLst>
              <a:path extrusionOk="0" h="362584" w="1359535">
                <a:moveTo>
                  <a:pt x="33285" y="0"/>
                </a:moveTo>
                <a:lnTo>
                  <a:pt x="21940" y="189"/>
                </a:lnTo>
                <a:lnTo>
                  <a:pt x="11896" y="4563"/>
                </a:lnTo>
                <a:lnTo>
                  <a:pt x="4226" y="12384"/>
                </a:lnTo>
                <a:lnTo>
                  <a:pt x="0" y="22914"/>
                </a:lnTo>
                <a:lnTo>
                  <a:pt x="189" y="34260"/>
                </a:lnTo>
                <a:lnTo>
                  <a:pt x="4563" y="44303"/>
                </a:lnTo>
                <a:lnTo>
                  <a:pt x="12384" y="51974"/>
                </a:lnTo>
                <a:lnTo>
                  <a:pt x="22914" y="56201"/>
                </a:lnTo>
                <a:lnTo>
                  <a:pt x="1162919" y="266588"/>
                </a:lnTo>
                <a:lnTo>
                  <a:pt x="1052254" y="362395"/>
                </a:lnTo>
                <a:lnTo>
                  <a:pt x="1359189" y="273752"/>
                </a:lnTo>
                <a:lnTo>
                  <a:pt x="1275167" y="210388"/>
                </a:lnTo>
                <a:lnTo>
                  <a:pt x="1173292" y="210388"/>
                </a:lnTo>
                <a:lnTo>
                  <a:pt x="33285" y="0"/>
                </a:lnTo>
                <a:close/>
              </a:path>
              <a:path extrusionOk="0" h="362584" w="1359535">
                <a:moveTo>
                  <a:pt x="1104113" y="81390"/>
                </a:moveTo>
                <a:lnTo>
                  <a:pt x="1173292" y="210388"/>
                </a:lnTo>
                <a:lnTo>
                  <a:pt x="1275167" y="210388"/>
                </a:lnTo>
                <a:lnTo>
                  <a:pt x="1104113" y="81390"/>
                </a:lnTo>
                <a:close/>
              </a:path>
            </a:pathLst>
          </a:custGeom>
          <a:solidFill>
            <a:srgbClr val="C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47"/>
          <p:cNvSpPr txBox="1"/>
          <p:nvPr/>
        </p:nvSpPr>
        <p:spPr>
          <a:xfrm>
            <a:off x="4273962" y="6347513"/>
            <a:ext cx="3644900" cy="39116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2400">
                <a:solidFill>
                  <a:schemeClr val="dk1"/>
                </a:solidFill>
                <a:latin typeface="Calibri"/>
                <a:ea typeface="Calibri"/>
                <a:cs typeface="Calibri"/>
                <a:sym typeface="Calibri"/>
              </a:rPr>
              <a:t>Mask R-CNN results on COCO</a:t>
            </a:r>
            <a:endParaRPr sz="2400">
              <a:solidFill>
                <a:schemeClr val="dk1"/>
              </a:solidFill>
              <a:latin typeface="Calibri"/>
              <a:ea typeface="Calibri"/>
              <a:cs typeface="Calibri"/>
              <a:sym typeface="Calibri"/>
            </a:endParaRPr>
          </a:p>
        </p:txBody>
      </p:sp>
      <p:sp>
        <p:nvSpPr>
          <p:cNvPr id="365" name="Google Shape;365;p47"/>
          <p:cNvSpPr txBox="1"/>
          <p:nvPr/>
        </p:nvSpPr>
        <p:spPr>
          <a:xfrm>
            <a:off x="78739" y="7620"/>
            <a:ext cx="4032885" cy="51308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3200">
                <a:solidFill>
                  <a:schemeClr val="dk1"/>
                </a:solidFill>
                <a:latin typeface="Calibri"/>
                <a:ea typeface="Calibri"/>
                <a:cs typeface="Calibri"/>
                <a:sym typeface="Calibri"/>
              </a:rPr>
              <a:t>Failure case: recognition</a:t>
            </a:r>
            <a:endParaRPr sz="3200">
              <a:solidFill>
                <a:schemeClr val="dk1"/>
              </a:solidFill>
              <a:latin typeface="Calibri"/>
              <a:ea typeface="Calibri"/>
              <a:cs typeface="Calibri"/>
              <a:sym typeface="Calibri"/>
            </a:endParaRPr>
          </a:p>
        </p:txBody>
      </p:sp>
      <p:sp>
        <p:nvSpPr>
          <p:cNvPr id="366" name="Google Shape;366;p47"/>
          <p:cNvSpPr/>
          <p:nvPr/>
        </p:nvSpPr>
        <p:spPr>
          <a:xfrm>
            <a:off x="3253350" y="649301"/>
            <a:ext cx="5669427" cy="5653555"/>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7" name="Google Shape;367;p47"/>
          <p:cNvSpPr txBox="1"/>
          <p:nvPr/>
        </p:nvSpPr>
        <p:spPr>
          <a:xfrm>
            <a:off x="1196360" y="2105798"/>
            <a:ext cx="1188085" cy="39116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2400">
                <a:solidFill>
                  <a:srgbClr val="C00000"/>
                </a:solidFill>
                <a:latin typeface="Calibri"/>
                <a:ea typeface="Calibri"/>
                <a:cs typeface="Calibri"/>
                <a:sym typeface="Calibri"/>
              </a:rPr>
              <a:t>not a kite</a:t>
            </a:r>
            <a:endParaRPr sz="2400">
              <a:solidFill>
                <a:schemeClr val="dk1"/>
              </a:solidFill>
              <a:latin typeface="Calibri"/>
              <a:ea typeface="Calibri"/>
              <a:cs typeface="Calibri"/>
              <a:sym typeface="Calibri"/>
            </a:endParaRPr>
          </a:p>
        </p:txBody>
      </p:sp>
      <p:sp>
        <p:nvSpPr>
          <p:cNvPr id="368" name="Google Shape;368;p47"/>
          <p:cNvSpPr/>
          <p:nvPr/>
        </p:nvSpPr>
        <p:spPr>
          <a:xfrm>
            <a:off x="1938319" y="2655356"/>
            <a:ext cx="2018664" cy="1070610"/>
          </a:xfrm>
          <a:custGeom>
            <a:rect b="b" l="l" r="r" t="t"/>
            <a:pathLst>
              <a:path extrusionOk="0" h="1070610" w="2018664">
                <a:moveTo>
                  <a:pt x="30846" y="0"/>
                </a:moveTo>
                <a:lnTo>
                  <a:pt x="0" y="26122"/>
                </a:lnTo>
                <a:lnTo>
                  <a:pt x="1210" y="37009"/>
                </a:lnTo>
                <a:lnTo>
                  <a:pt x="6416" y="46648"/>
                </a:lnTo>
                <a:lnTo>
                  <a:pt x="15227" y="53798"/>
                </a:lnTo>
                <a:lnTo>
                  <a:pt x="1832993" y="1005775"/>
                </a:lnTo>
                <a:lnTo>
                  <a:pt x="1698961" y="1064606"/>
                </a:lnTo>
                <a:lnTo>
                  <a:pt x="2018383" y="1070608"/>
                </a:lnTo>
                <a:lnTo>
                  <a:pt x="1935129" y="955146"/>
                </a:lnTo>
                <a:lnTo>
                  <a:pt x="1859507" y="955146"/>
                </a:lnTo>
                <a:lnTo>
                  <a:pt x="38246" y="1339"/>
                </a:lnTo>
                <a:lnTo>
                  <a:pt x="34545" y="304"/>
                </a:lnTo>
                <a:lnTo>
                  <a:pt x="30846" y="0"/>
                </a:lnTo>
                <a:close/>
              </a:path>
              <a:path extrusionOk="0" h="1070610" w="2018664">
                <a:moveTo>
                  <a:pt x="1831530" y="811470"/>
                </a:moveTo>
                <a:lnTo>
                  <a:pt x="1859507" y="955146"/>
                </a:lnTo>
                <a:lnTo>
                  <a:pt x="1935129" y="955146"/>
                </a:lnTo>
                <a:lnTo>
                  <a:pt x="1831530" y="811470"/>
                </a:lnTo>
                <a:close/>
              </a:path>
            </a:pathLst>
          </a:custGeom>
          <a:solidFill>
            <a:srgbClr val="C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9" name="Google Shape;369;p47"/>
          <p:cNvSpPr txBox="1"/>
          <p:nvPr/>
        </p:nvSpPr>
        <p:spPr>
          <a:xfrm>
            <a:off x="1265850" y="1679125"/>
            <a:ext cx="1049100" cy="6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blanket</a:t>
            </a:r>
            <a:endParaRPr sz="18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48"/>
          <p:cNvSpPr txBox="1"/>
          <p:nvPr/>
        </p:nvSpPr>
        <p:spPr>
          <a:xfrm>
            <a:off x="528275" y="35845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4400">
                <a:solidFill>
                  <a:schemeClr val="dk1"/>
                </a:solidFill>
              </a:rPr>
              <a:t>Conclusion</a:t>
            </a:r>
            <a:endParaRPr/>
          </a:p>
        </p:txBody>
      </p:sp>
      <p:sp>
        <p:nvSpPr>
          <p:cNvPr id="375" name="Google Shape;375;p48"/>
          <p:cNvSpPr txBox="1"/>
          <p:nvPr/>
        </p:nvSpPr>
        <p:spPr>
          <a:xfrm>
            <a:off x="1650825" y="2301725"/>
            <a:ext cx="3348900" cy="269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t>Mask R-CNN：</a:t>
            </a:r>
            <a:endParaRPr sz="2400"/>
          </a:p>
          <a:p>
            <a:pPr indent="-381000" lvl="0" marL="457200" rtl="0" algn="l">
              <a:spcBef>
                <a:spcPts val="0"/>
              </a:spcBef>
              <a:spcAft>
                <a:spcPts val="0"/>
              </a:spcAft>
              <a:buSzPts val="2400"/>
              <a:buChar char="●"/>
            </a:pPr>
            <a:r>
              <a:rPr lang="en-US" sz="2400"/>
              <a:t>Good Speed</a:t>
            </a:r>
            <a:endParaRPr sz="2400"/>
          </a:p>
          <a:p>
            <a:pPr indent="-381000" lvl="0" marL="457200" rtl="0" algn="l">
              <a:spcBef>
                <a:spcPts val="0"/>
              </a:spcBef>
              <a:spcAft>
                <a:spcPts val="0"/>
              </a:spcAft>
              <a:buSzPts val="2400"/>
              <a:buChar char="●"/>
            </a:pPr>
            <a:r>
              <a:rPr lang="en-US" sz="2400"/>
              <a:t>Good Accuracy</a:t>
            </a:r>
            <a:endParaRPr sz="2400"/>
          </a:p>
          <a:p>
            <a:pPr indent="-381000" lvl="0" marL="457200" rtl="0" algn="l">
              <a:spcBef>
                <a:spcPts val="0"/>
              </a:spcBef>
              <a:spcAft>
                <a:spcPts val="0"/>
              </a:spcAft>
              <a:buSzPts val="2400"/>
              <a:buChar char="●"/>
            </a:pPr>
            <a:r>
              <a:rPr lang="en-US" sz="2400"/>
              <a:t>Intuitive</a:t>
            </a:r>
            <a:endParaRPr sz="2400"/>
          </a:p>
          <a:p>
            <a:pPr indent="-381000" lvl="0" marL="457200" rtl="0" algn="l">
              <a:spcBef>
                <a:spcPts val="0"/>
              </a:spcBef>
              <a:spcAft>
                <a:spcPts val="0"/>
              </a:spcAft>
              <a:buSzPts val="2400"/>
              <a:buChar char="●"/>
            </a:pPr>
            <a:r>
              <a:rPr lang="en-US" sz="2400"/>
              <a:t>Easy to use</a:t>
            </a:r>
            <a:endParaRPr sz="2400"/>
          </a:p>
        </p:txBody>
      </p:sp>
      <p:pic>
        <p:nvPicPr>
          <p:cNvPr id="376" name="Google Shape;376;p48"/>
          <p:cNvPicPr preferRelativeResize="0"/>
          <p:nvPr/>
        </p:nvPicPr>
        <p:blipFill>
          <a:blip r:embed="rId3">
            <a:alphaModFix/>
          </a:blip>
          <a:stretch>
            <a:fillRect/>
          </a:stretch>
        </p:blipFill>
        <p:spPr>
          <a:xfrm>
            <a:off x="5586050" y="1775188"/>
            <a:ext cx="5827725" cy="33076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4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Improve Mask R-CNN</a:t>
            </a:r>
            <a:endParaRPr/>
          </a:p>
        </p:txBody>
      </p:sp>
      <p:sp>
        <p:nvSpPr>
          <p:cNvPr id="382" name="Google Shape;382;p49"/>
          <p:cNvSpPr txBox="1"/>
          <p:nvPr>
            <p:ph idx="1" type="body"/>
          </p:nvPr>
        </p:nvSpPr>
        <p:spPr>
          <a:xfrm>
            <a:off x="838199" y="1825625"/>
            <a:ext cx="9453300" cy="4351200"/>
          </a:xfrm>
          <a:prstGeom prst="rect">
            <a:avLst/>
          </a:prstGeom>
          <a:noFill/>
          <a:ln>
            <a:noFill/>
          </a:ln>
        </p:spPr>
        <p:txBody>
          <a:bodyPr anchorCtr="0" anchor="t" bIns="45700" lIns="91425" spcFirstLastPara="1" rIns="91425" wrap="square" tIns="45700">
            <a:noAutofit/>
          </a:bodyPr>
          <a:lstStyle/>
          <a:p>
            <a:pPr indent="-228600" lvl="0" marL="228600" rtl="0" algn="just">
              <a:lnSpc>
                <a:spcPct val="90000"/>
              </a:lnSpc>
              <a:spcBef>
                <a:spcPts val="0"/>
              </a:spcBef>
              <a:spcAft>
                <a:spcPts val="0"/>
              </a:spcAft>
              <a:buClr>
                <a:schemeClr val="dk1"/>
              </a:buClr>
              <a:buSzPts val="2400"/>
              <a:buChar char="•"/>
            </a:pPr>
            <a:r>
              <a:rPr lang="en-US" sz="2400"/>
              <a:t>A long path from low </a:t>
            </a:r>
            <a:r>
              <a:rPr lang="en-US" sz="2400"/>
              <a:t>level structure to topmost features,</a:t>
            </a:r>
            <a:r>
              <a:rPr lang="en-US" sz="2400"/>
              <a:t> </a:t>
            </a:r>
            <a:endParaRPr sz="2400"/>
          </a:p>
          <a:p>
            <a:pPr indent="0" lvl="0" marL="228600" rtl="0" algn="just">
              <a:lnSpc>
                <a:spcPct val="90000"/>
              </a:lnSpc>
              <a:spcBef>
                <a:spcPts val="0"/>
              </a:spcBef>
              <a:spcAft>
                <a:spcPts val="0"/>
              </a:spcAft>
              <a:buNone/>
            </a:pPr>
            <a:r>
              <a:rPr lang="en-US" sz="2400"/>
              <a:t>increasing difficulty</a:t>
            </a:r>
            <a:r>
              <a:rPr lang="en-US" sz="2400"/>
              <a:t> to access accurate localization information</a:t>
            </a:r>
            <a:endParaRPr/>
          </a:p>
          <a:p>
            <a:pPr indent="-228600" lvl="0" marL="228600" rtl="0" algn="just">
              <a:lnSpc>
                <a:spcPct val="90000"/>
              </a:lnSpc>
              <a:spcBef>
                <a:spcPts val="1000"/>
              </a:spcBef>
              <a:spcAft>
                <a:spcPts val="0"/>
              </a:spcAft>
              <a:buClr>
                <a:schemeClr val="dk1"/>
              </a:buClr>
              <a:buSzPts val="2400"/>
              <a:buChar char="•"/>
            </a:pPr>
            <a:r>
              <a:rPr lang="en-US" sz="2400"/>
              <a:t>Each </a:t>
            </a:r>
            <a:r>
              <a:rPr lang="en-US" sz="2400"/>
              <a:t>proposal is predicted from one feature level</a:t>
            </a:r>
            <a:endParaRPr/>
          </a:p>
          <a:p>
            <a:pPr indent="-228600" lvl="0" marL="228600" rtl="0" algn="just">
              <a:lnSpc>
                <a:spcPct val="90000"/>
              </a:lnSpc>
              <a:spcBef>
                <a:spcPts val="1000"/>
              </a:spcBef>
              <a:spcAft>
                <a:spcPts val="0"/>
              </a:spcAft>
              <a:buClr>
                <a:schemeClr val="dk1"/>
              </a:buClr>
              <a:buSzPts val="2400"/>
              <a:buChar char="•"/>
            </a:pPr>
            <a:r>
              <a:rPr lang="en-US" sz="2400"/>
              <a:t>Mask prediction is made on a single view(FCN)</a:t>
            </a:r>
            <a:endParaRPr/>
          </a:p>
          <a:p>
            <a:pPr indent="-76200" lvl="0" marL="228600" rtl="0" algn="just">
              <a:lnSpc>
                <a:spcPct val="90000"/>
              </a:lnSpc>
              <a:spcBef>
                <a:spcPts val="1000"/>
              </a:spcBef>
              <a:spcAft>
                <a:spcPts val="0"/>
              </a:spcAft>
              <a:buClr>
                <a:schemeClr val="dk1"/>
              </a:buClr>
              <a:buSzPts val="2400"/>
              <a:buNone/>
            </a:pPr>
            <a:r>
              <a:t/>
            </a:r>
            <a:endParaRPr sz="2400"/>
          </a:p>
        </p:txBody>
      </p:sp>
      <p:pic>
        <p:nvPicPr>
          <p:cNvPr id="383" name="Google Shape;383;p49"/>
          <p:cNvPicPr preferRelativeResize="0"/>
          <p:nvPr/>
        </p:nvPicPr>
        <p:blipFill>
          <a:blip r:embed="rId3">
            <a:alphaModFix/>
          </a:blip>
          <a:stretch>
            <a:fillRect/>
          </a:stretch>
        </p:blipFill>
        <p:spPr>
          <a:xfrm>
            <a:off x="3124350" y="3938225"/>
            <a:ext cx="5550175" cy="23819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Google Shape;388;p5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sz="3000"/>
              <a:t>Path Aggregation Network (PANet) (Liu, CVPR 2018)</a:t>
            </a:r>
            <a:endParaRPr sz="3000"/>
          </a:p>
        </p:txBody>
      </p:sp>
      <p:sp>
        <p:nvSpPr>
          <p:cNvPr id="389" name="Google Shape;389;p5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b="1" lang="en-US" sz="2400"/>
              <a:t>Based on Mask R-CNN</a:t>
            </a:r>
            <a:endParaRPr/>
          </a:p>
          <a:p>
            <a:pPr indent="-228600" lvl="0" marL="228600" rtl="0" algn="l">
              <a:lnSpc>
                <a:spcPct val="90000"/>
              </a:lnSpc>
              <a:spcBef>
                <a:spcPts val="1000"/>
              </a:spcBef>
              <a:spcAft>
                <a:spcPts val="0"/>
              </a:spcAft>
              <a:buClr>
                <a:schemeClr val="dk1"/>
              </a:buClr>
              <a:buSzPts val="2400"/>
              <a:buChar char="•"/>
            </a:pPr>
            <a:r>
              <a:rPr lang="en-US" sz="2400"/>
              <a:t>Bottom-up path augmentation.</a:t>
            </a:r>
            <a:endParaRPr/>
          </a:p>
          <a:p>
            <a:pPr indent="-228600" lvl="0" marL="228600" rtl="0" algn="l">
              <a:lnSpc>
                <a:spcPct val="90000"/>
              </a:lnSpc>
              <a:spcBef>
                <a:spcPts val="1000"/>
              </a:spcBef>
              <a:spcAft>
                <a:spcPts val="0"/>
              </a:spcAft>
              <a:buClr>
                <a:schemeClr val="dk1"/>
              </a:buClr>
              <a:buSzPts val="2400"/>
              <a:buChar char="•"/>
            </a:pPr>
            <a:r>
              <a:rPr lang="en-US" sz="2400"/>
              <a:t>Adaptive feature pooling</a:t>
            </a:r>
            <a:endParaRPr/>
          </a:p>
          <a:p>
            <a:pPr indent="-228600" lvl="0" marL="228600" rtl="0" algn="l">
              <a:lnSpc>
                <a:spcPct val="90000"/>
              </a:lnSpc>
              <a:spcBef>
                <a:spcPts val="1000"/>
              </a:spcBef>
              <a:spcAft>
                <a:spcPts val="0"/>
              </a:spcAft>
              <a:buClr>
                <a:schemeClr val="dk1"/>
              </a:buClr>
              <a:buSzPts val="2400"/>
              <a:buChar char="•"/>
            </a:pPr>
            <a:r>
              <a:rPr lang="en-US" sz="2400"/>
              <a:t>Fully-connected fusion</a:t>
            </a:r>
            <a:endParaRPr sz="2400"/>
          </a:p>
        </p:txBody>
      </p:sp>
      <p:pic>
        <p:nvPicPr>
          <p:cNvPr id="390" name="Google Shape;390;p50"/>
          <p:cNvPicPr preferRelativeResize="0"/>
          <p:nvPr/>
        </p:nvPicPr>
        <p:blipFill rotWithShape="1">
          <a:blip r:embed="rId3">
            <a:alphaModFix/>
          </a:blip>
          <a:srcRect b="0" l="0" r="0" t="0"/>
          <a:stretch/>
        </p:blipFill>
        <p:spPr>
          <a:xfrm>
            <a:off x="1808319" y="3853137"/>
            <a:ext cx="8140395" cy="2913809"/>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5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Bottom-up path augmentation</a:t>
            </a:r>
            <a:endParaRPr/>
          </a:p>
        </p:txBody>
      </p:sp>
      <p:sp>
        <p:nvSpPr>
          <p:cNvPr id="396" name="Google Shape;396;p51"/>
          <p:cNvSpPr txBox="1"/>
          <p:nvPr>
            <p:ph idx="1" type="body"/>
          </p:nvPr>
        </p:nvSpPr>
        <p:spPr>
          <a:xfrm>
            <a:off x="838199" y="1597025"/>
            <a:ext cx="114792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b="1" lang="en-US"/>
              <a:t>Motivation</a:t>
            </a:r>
            <a:endParaRPr b="1"/>
          </a:p>
          <a:p>
            <a:pPr indent="-228600" lvl="0" marL="228600" rtl="0" algn="l">
              <a:lnSpc>
                <a:spcPct val="90000"/>
              </a:lnSpc>
              <a:spcBef>
                <a:spcPts val="0"/>
              </a:spcBef>
              <a:spcAft>
                <a:spcPts val="0"/>
              </a:spcAft>
              <a:buClr>
                <a:schemeClr val="dk1"/>
              </a:buClr>
              <a:buSzPts val="2800"/>
              <a:buChar char="•"/>
            </a:pPr>
            <a:r>
              <a:rPr lang="en-US"/>
              <a:t>top-down: higher resolution features, semantically stronger </a:t>
            </a:r>
            <a:endParaRPr/>
          </a:p>
          <a:p>
            <a:pPr indent="-228600" lvl="0" marL="228600" rtl="0" algn="l">
              <a:lnSpc>
                <a:spcPct val="90000"/>
              </a:lnSpc>
              <a:spcBef>
                <a:spcPts val="1000"/>
              </a:spcBef>
              <a:spcAft>
                <a:spcPts val="0"/>
              </a:spcAft>
              <a:buClr>
                <a:schemeClr val="dk1"/>
              </a:buClr>
              <a:buSzPts val="2800"/>
              <a:buChar char="•"/>
            </a:pPr>
            <a:r>
              <a:rPr lang="en-US"/>
              <a:t>Bottom-up: more accurately localized</a:t>
            </a:r>
            <a:endParaRPr/>
          </a:p>
          <a:p>
            <a:pPr indent="-228600" lvl="0" marL="228600" rtl="0" algn="l">
              <a:lnSpc>
                <a:spcPct val="90000"/>
              </a:lnSpc>
              <a:spcBef>
                <a:spcPts val="1000"/>
              </a:spcBef>
              <a:spcAft>
                <a:spcPts val="0"/>
              </a:spcAft>
              <a:buClr>
                <a:schemeClr val="dk1"/>
              </a:buClr>
              <a:buSzPts val="2800"/>
              <a:buChar char="•"/>
            </a:pPr>
            <a:r>
              <a:rPr lang="en-US"/>
              <a:t>P5: long path(dashed red, 100+layers) lose localization information</a:t>
            </a:r>
            <a:endParaRPr/>
          </a:p>
          <a:p>
            <a:pPr indent="-228600" lvl="0" marL="228600" rtl="0" algn="l">
              <a:lnSpc>
                <a:spcPct val="90000"/>
              </a:lnSpc>
              <a:spcBef>
                <a:spcPts val="1000"/>
              </a:spcBef>
              <a:spcAft>
                <a:spcPts val="0"/>
              </a:spcAft>
              <a:buClr>
                <a:schemeClr val="dk1"/>
              </a:buClr>
              <a:buSzPts val="2800"/>
              <a:buChar char="•"/>
            </a:pPr>
            <a:r>
              <a:rPr lang="en-US"/>
              <a:t>N5: shortcut(dashed green, &lt; 10 layers)</a:t>
            </a:r>
            <a:endParaRPr/>
          </a:p>
        </p:txBody>
      </p:sp>
      <p:pic>
        <p:nvPicPr>
          <p:cNvPr id="397" name="Google Shape;397;p51"/>
          <p:cNvPicPr preferRelativeResize="0"/>
          <p:nvPr/>
        </p:nvPicPr>
        <p:blipFill rotWithShape="1">
          <a:blip r:embed="rId3">
            <a:alphaModFix/>
          </a:blip>
          <a:srcRect b="4742" l="1373" r="1372" t="13175"/>
          <a:stretch/>
        </p:blipFill>
        <p:spPr>
          <a:xfrm>
            <a:off x="6391835" y="4306094"/>
            <a:ext cx="5396752" cy="257287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5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Bottom-up path augmentation</a:t>
            </a:r>
            <a:endParaRPr/>
          </a:p>
        </p:txBody>
      </p:sp>
      <p:pic>
        <p:nvPicPr>
          <p:cNvPr id="403" name="Google Shape;403;p52"/>
          <p:cNvPicPr preferRelativeResize="0"/>
          <p:nvPr/>
        </p:nvPicPr>
        <p:blipFill rotWithShape="1">
          <a:blip r:embed="rId3">
            <a:alphaModFix/>
          </a:blip>
          <a:srcRect b="4742" l="1373" r="1372" t="13175"/>
          <a:stretch/>
        </p:blipFill>
        <p:spPr>
          <a:xfrm>
            <a:off x="806684" y="3823075"/>
            <a:ext cx="5396753" cy="2572871"/>
          </a:xfrm>
          <a:prstGeom prst="rect">
            <a:avLst/>
          </a:prstGeom>
          <a:noFill/>
          <a:ln>
            <a:noFill/>
          </a:ln>
        </p:spPr>
      </p:pic>
      <p:pic>
        <p:nvPicPr>
          <p:cNvPr id="404" name="Google Shape;404;p52"/>
          <p:cNvPicPr preferRelativeResize="0"/>
          <p:nvPr/>
        </p:nvPicPr>
        <p:blipFill rotWithShape="1">
          <a:blip r:embed="rId4">
            <a:alphaModFix/>
          </a:blip>
          <a:srcRect b="0" l="0" r="0" t="0"/>
          <a:stretch/>
        </p:blipFill>
        <p:spPr>
          <a:xfrm>
            <a:off x="7015468" y="3574494"/>
            <a:ext cx="4696920" cy="2842181"/>
          </a:xfrm>
          <a:prstGeom prst="rect">
            <a:avLst/>
          </a:prstGeom>
          <a:noFill/>
          <a:ln>
            <a:noFill/>
          </a:ln>
        </p:spPr>
      </p:pic>
      <p:sp>
        <p:nvSpPr>
          <p:cNvPr id="405" name="Google Shape;405;p5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b="1" lang="en-US" sz="2400"/>
              <a:t>Structure</a:t>
            </a:r>
            <a:endParaRPr/>
          </a:p>
          <a:p>
            <a:pPr indent="-228600" lvl="0" marL="228600" rtl="0" algn="l">
              <a:lnSpc>
                <a:spcPct val="90000"/>
              </a:lnSpc>
              <a:spcBef>
                <a:spcPts val="1000"/>
              </a:spcBef>
              <a:spcAft>
                <a:spcPts val="0"/>
              </a:spcAft>
              <a:buClr>
                <a:schemeClr val="dk1"/>
              </a:buClr>
              <a:buSzPts val="2400"/>
              <a:buChar char="•"/>
            </a:pPr>
            <a:r>
              <a:rPr lang="en-US" sz="2400"/>
              <a:t>N2 = P2</a:t>
            </a:r>
            <a:endParaRPr sz="2400"/>
          </a:p>
          <a:p>
            <a:pPr indent="-228600" lvl="0" marL="228600" rtl="0" algn="l">
              <a:lnSpc>
                <a:spcPct val="90000"/>
              </a:lnSpc>
              <a:spcBef>
                <a:spcPts val="1000"/>
              </a:spcBef>
              <a:spcAft>
                <a:spcPts val="0"/>
              </a:spcAft>
              <a:buSzPts val="2400"/>
              <a:buChar char="•"/>
            </a:pPr>
            <a:r>
              <a:rPr lang="en-US" sz="2400"/>
              <a:t>Ni goes through 3*3 conv layers with stride 2</a:t>
            </a:r>
            <a:endParaRPr sz="2400"/>
          </a:p>
          <a:p>
            <a:pPr indent="0" lvl="0" marL="0" rtl="0" algn="l">
              <a:lnSpc>
                <a:spcPct val="90000"/>
              </a:lnSpc>
              <a:spcBef>
                <a:spcPts val="1000"/>
              </a:spcBef>
              <a:spcAft>
                <a:spcPts val="0"/>
              </a:spcAft>
              <a:buNone/>
            </a:pPr>
            <a:r>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7"/>
          <p:cNvSpPr txBox="1"/>
          <p:nvPr/>
        </p:nvSpPr>
        <p:spPr>
          <a:xfrm>
            <a:off x="743418" y="424222"/>
            <a:ext cx="11481277" cy="115661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i="0" lang="en-US" sz="3200" u="none" cap="none" strike="noStrike">
                <a:solidFill>
                  <a:srgbClr val="3F3F3F"/>
                </a:solidFill>
                <a:latin typeface="Arial"/>
                <a:ea typeface="Arial"/>
                <a:cs typeface="Arial"/>
                <a:sym typeface="Arial"/>
              </a:rPr>
              <a:t>There are two categories of methods </a:t>
            </a:r>
            <a:endParaRPr/>
          </a:p>
          <a:p>
            <a:pPr indent="0" lvl="0" marL="0" marR="0" rtl="0" algn="l">
              <a:spcBef>
                <a:spcPts val="640"/>
              </a:spcBef>
              <a:spcAft>
                <a:spcPts val="0"/>
              </a:spcAft>
              <a:buClr>
                <a:srgbClr val="3F3F3F"/>
              </a:buClr>
              <a:buSzPts val="3200"/>
              <a:buFont typeface="Arial"/>
              <a:buNone/>
            </a:pPr>
            <a:r>
              <a:rPr b="1" i="0" lang="en-US" sz="3200" u="none" cap="none" strike="noStrike">
                <a:solidFill>
                  <a:srgbClr val="3F3F3F"/>
                </a:solidFill>
                <a:latin typeface="Arial"/>
                <a:ea typeface="Arial"/>
                <a:cs typeface="Arial"/>
                <a:sym typeface="Arial"/>
              </a:rPr>
              <a:t>for instance segmentation. </a:t>
            </a:r>
            <a:endParaRPr/>
          </a:p>
        </p:txBody>
      </p:sp>
      <p:sp>
        <p:nvSpPr>
          <p:cNvPr id="110" name="Google Shape;110;p17"/>
          <p:cNvSpPr txBox="1"/>
          <p:nvPr/>
        </p:nvSpPr>
        <p:spPr>
          <a:xfrm>
            <a:off x="743418" y="1846146"/>
            <a:ext cx="10247970" cy="830997"/>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Proposal-based methods: developed from object detection (FCIS,  Mask R-CNN)</a:t>
            </a:r>
            <a:endParaRPr b="0" i="0" sz="2000" u="none" cap="none" strike="noStrike">
              <a:solidFill>
                <a:schemeClr val="dk1"/>
              </a:solidFill>
              <a:latin typeface="Arial"/>
              <a:ea typeface="Arial"/>
              <a:cs typeface="Arial"/>
              <a:sym typeface="Arial"/>
            </a:endParaRPr>
          </a:p>
        </p:txBody>
      </p:sp>
      <p:pic>
        <p:nvPicPr>
          <p:cNvPr id="111" name="Google Shape;111;p17"/>
          <p:cNvPicPr preferRelativeResize="0"/>
          <p:nvPr/>
        </p:nvPicPr>
        <p:blipFill rotWithShape="1">
          <a:blip r:embed="rId3">
            <a:alphaModFix/>
          </a:blip>
          <a:srcRect b="0" l="0" r="0" t="0"/>
          <a:stretch/>
        </p:blipFill>
        <p:spPr>
          <a:xfrm>
            <a:off x="3055019" y="2573126"/>
            <a:ext cx="6081962" cy="3215463"/>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Google Shape;410;p5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Adaptive feature pooling</a:t>
            </a:r>
            <a:endParaRPr/>
          </a:p>
        </p:txBody>
      </p:sp>
      <p:sp>
        <p:nvSpPr>
          <p:cNvPr id="411" name="Google Shape;411;p5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None/>
            </a:pPr>
            <a:r>
              <a:rPr b="1" lang="en-US"/>
              <a:t>Motivation: </a:t>
            </a:r>
            <a:endParaRPr/>
          </a:p>
          <a:p>
            <a:pPr indent="-228600" lvl="0" marL="228600" rtl="0" algn="l">
              <a:lnSpc>
                <a:spcPct val="90000"/>
              </a:lnSpc>
              <a:spcBef>
                <a:spcPts val="1000"/>
              </a:spcBef>
              <a:spcAft>
                <a:spcPts val="0"/>
              </a:spcAft>
              <a:buClr>
                <a:schemeClr val="dk1"/>
              </a:buClr>
              <a:buSzPts val="2800"/>
              <a:buChar char="•"/>
            </a:pPr>
            <a:r>
              <a:rPr lang="en-US"/>
              <a:t>Small proposals to low feature level</a:t>
            </a:r>
            <a:endParaRPr/>
          </a:p>
          <a:p>
            <a:pPr indent="-228600" lvl="0" marL="228600" rtl="0" algn="l">
              <a:lnSpc>
                <a:spcPct val="90000"/>
              </a:lnSpc>
              <a:spcBef>
                <a:spcPts val="1000"/>
              </a:spcBef>
              <a:spcAft>
                <a:spcPts val="0"/>
              </a:spcAft>
              <a:buClr>
                <a:schemeClr val="dk1"/>
              </a:buClr>
              <a:buSzPts val="2800"/>
              <a:buChar char="•"/>
            </a:pPr>
            <a:r>
              <a:rPr lang="en-US"/>
              <a:t>Large proposals to high feature level</a:t>
            </a:r>
            <a:endParaRPr/>
          </a:p>
          <a:p>
            <a:pPr indent="-228600" lvl="0" marL="228600" rtl="0" algn="l">
              <a:lnSpc>
                <a:spcPct val="90000"/>
              </a:lnSpc>
              <a:spcBef>
                <a:spcPts val="1000"/>
              </a:spcBef>
              <a:spcAft>
                <a:spcPts val="0"/>
              </a:spcAft>
              <a:buClr>
                <a:schemeClr val="dk1"/>
              </a:buClr>
              <a:buSzPts val="2800"/>
              <a:buChar char="•"/>
            </a:pPr>
            <a:r>
              <a:rPr lang="en-US"/>
              <a:t>Two proposals with 10-pixel difference to different levels</a:t>
            </a:r>
            <a:endParaRPr/>
          </a:p>
          <a:p>
            <a:pPr indent="0" lvl="0" marL="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rPr lang="en-US"/>
              <a:t>Good but not optimal</a:t>
            </a:r>
            <a:endParaRPr/>
          </a:p>
        </p:txBody>
      </p:sp>
      <p:pic>
        <p:nvPicPr>
          <p:cNvPr id="412" name="Google Shape;412;p53"/>
          <p:cNvPicPr preferRelativeResize="0"/>
          <p:nvPr/>
        </p:nvPicPr>
        <p:blipFill rotWithShape="1">
          <a:blip r:embed="rId3">
            <a:alphaModFix/>
          </a:blip>
          <a:srcRect b="4742" l="1373" r="1372" t="13175"/>
          <a:stretch/>
        </p:blipFill>
        <p:spPr>
          <a:xfrm>
            <a:off x="6395898" y="4067084"/>
            <a:ext cx="5396753" cy="2572871"/>
          </a:xfrm>
          <a:prstGeom prst="rect">
            <a:avLst/>
          </a:prstGeom>
          <a:noFill/>
          <a:ln>
            <a:noFill/>
          </a:ln>
        </p:spPr>
      </p:pic>
      <p:pic>
        <p:nvPicPr>
          <p:cNvPr descr="https://cdn-images-1.medium.com/max/1800/1*HjxtbT3QNpd_W2QU28P_XA.png" id="413" name="Google Shape;413;p53"/>
          <p:cNvPicPr preferRelativeResize="0"/>
          <p:nvPr/>
        </p:nvPicPr>
        <p:blipFill rotWithShape="1">
          <a:blip r:embed="rId4">
            <a:alphaModFix/>
          </a:blip>
          <a:srcRect b="0" l="0" r="0" t="0"/>
          <a:stretch/>
        </p:blipFill>
        <p:spPr>
          <a:xfrm>
            <a:off x="7666892" y="1970665"/>
            <a:ext cx="4118709" cy="543669"/>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7" name="Shape 417"/>
        <p:cNvGrpSpPr/>
        <p:nvPr/>
      </p:nvGrpSpPr>
      <p:grpSpPr>
        <a:xfrm>
          <a:off x="0" y="0"/>
          <a:ext cx="0" cy="0"/>
          <a:chOff x="0" y="0"/>
          <a:chExt cx="0" cy="0"/>
        </a:xfrm>
      </p:grpSpPr>
      <p:sp>
        <p:nvSpPr>
          <p:cNvPr id="418" name="Google Shape;418;p5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Adaptive feature pooling</a:t>
            </a:r>
            <a:endParaRPr/>
          </a:p>
        </p:txBody>
      </p:sp>
      <p:sp>
        <p:nvSpPr>
          <p:cNvPr id="419" name="Google Shape;419;p5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None/>
            </a:pPr>
            <a:r>
              <a:rPr b="1" lang="en-US"/>
              <a:t>For each proposal fuse pooling features from all levels</a:t>
            </a:r>
            <a:endParaRPr/>
          </a:p>
          <a:p>
            <a:pPr indent="-228600" lvl="0" marL="228600" rtl="0" algn="l">
              <a:lnSpc>
                <a:spcPct val="90000"/>
              </a:lnSpc>
              <a:spcBef>
                <a:spcPts val="1000"/>
              </a:spcBef>
              <a:spcAft>
                <a:spcPts val="0"/>
              </a:spcAft>
              <a:buClr>
                <a:schemeClr val="dk1"/>
              </a:buClr>
              <a:buSzPts val="2800"/>
              <a:buChar char="•"/>
            </a:pPr>
            <a:r>
              <a:rPr lang="en-US"/>
              <a:t>Small proposal get context info for prediction from high level</a:t>
            </a:r>
            <a:endParaRPr/>
          </a:p>
          <a:p>
            <a:pPr indent="-228600" lvl="0" marL="228600" rtl="0" algn="l">
              <a:lnSpc>
                <a:spcPct val="90000"/>
              </a:lnSpc>
              <a:spcBef>
                <a:spcPts val="1000"/>
              </a:spcBef>
              <a:spcAft>
                <a:spcPts val="0"/>
              </a:spcAft>
              <a:buClr>
                <a:schemeClr val="dk1"/>
              </a:buClr>
              <a:buSzPts val="2800"/>
              <a:buChar char="•"/>
            </a:pPr>
            <a:r>
              <a:rPr lang="en-US"/>
              <a:t>Large proposal get details and localization accuracy from low level</a:t>
            </a:r>
            <a:endParaRPr/>
          </a:p>
          <a:p>
            <a:pPr indent="-50800" lvl="0" marL="228600" rtl="0" algn="l">
              <a:lnSpc>
                <a:spcPct val="90000"/>
              </a:lnSpc>
              <a:spcBef>
                <a:spcPts val="1000"/>
              </a:spcBef>
              <a:spcAft>
                <a:spcPts val="0"/>
              </a:spcAft>
              <a:buClr>
                <a:schemeClr val="dk1"/>
              </a:buClr>
              <a:buSzPts val="2800"/>
              <a:buNone/>
            </a:pPr>
            <a:r>
              <a:t/>
            </a:r>
            <a:endParaRPr/>
          </a:p>
        </p:txBody>
      </p:sp>
      <p:pic>
        <p:nvPicPr>
          <p:cNvPr id="420" name="Google Shape;420;p54"/>
          <p:cNvPicPr preferRelativeResize="0"/>
          <p:nvPr/>
        </p:nvPicPr>
        <p:blipFill rotWithShape="1">
          <a:blip r:embed="rId3">
            <a:alphaModFix/>
          </a:blip>
          <a:srcRect b="15999" l="5064" r="5721" t="2154"/>
          <a:stretch/>
        </p:blipFill>
        <p:spPr>
          <a:xfrm>
            <a:off x="4677585" y="4234943"/>
            <a:ext cx="7262475" cy="2384892"/>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sp>
        <p:nvSpPr>
          <p:cNvPr id="425" name="Google Shape;425;p5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Adaptive feature pooling</a:t>
            </a:r>
            <a:endParaRPr/>
          </a:p>
        </p:txBody>
      </p:sp>
      <p:sp>
        <p:nvSpPr>
          <p:cNvPr id="426" name="Google Shape;426;p5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None/>
            </a:pPr>
            <a:r>
              <a:rPr b="1" lang="en-US"/>
              <a:t>Ratio of features pooled from different levels</a:t>
            </a:r>
            <a:endParaRPr/>
          </a:p>
          <a:p>
            <a:pPr indent="-228600" lvl="0" marL="228600" rtl="0" algn="l">
              <a:lnSpc>
                <a:spcPct val="90000"/>
              </a:lnSpc>
              <a:spcBef>
                <a:spcPts val="1000"/>
              </a:spcBef>
              <a:spcAft>
                <a:spcPts val="0"/>
              </a:spcAft>
              <a:buClr>
                <a:schemeClr val="dk1"/>
              </a:buClr>
              <a:buSzPts val="2800"/>
              <a:buChar char="•"/>
            </a:pPr>
            <a:r>
              <a:rPr lang="en-US"/>
              <a:t>Blue: small proposal, 70% features from higher level</a:t>
            </a:r>
            <a:endParaRPr/>
          </a:p>
          <a:p>
            <a:pPr indent="-228600" lvl="0" marL="228600" rtl="0" algn="l">
              <a:lnSpc>
                <a:spcPct val="90000"/>
              </a:lnSpc>
              <a:spcBef>
                <a:spcPts val="1000"/>
              </a:spcBef>
              <a:spcAft>
                <a:spcPts val="0"/>
              </a:spcAft>
              <a:buClr>
                <a:schemeClr val="dk1"/>
              </a:buClr>
              <a:buSzPts val="2800"/>
              <a:buChar char="•"/>
            </a:pPr>
            <a:r>
              <a:rPr lang="en-US"/>
              <a:t>Yellow: large proposal, 50% features from lower level</a:t>
            </a:r>
            <a:endParaRPr/>
          </a:p>
        </p:txBody>
      </p:sp>
      <p:pic>
        <p:nvPicPr>
          <p:cNvPr id="427" name="Google Shape;427;p55"/>
          <p:cNvPicPr preferRelativeResize="0"/>
          <p:nvPr/>
        </p:nvPicPr>
        <p:blipFill rotWithShape="1">
          <a:blip r:embed="rId3">
            <a:alphaModFix/>
          </a:blip>
          <a:srcRect b="0" l="0" r="0" t="0"/>
          <a:stretch/>
        </p:blipFill>
        <p:spPr>
          <a:xfrm>
            <a:off x="3601395" y="3550863"/>
            <a:ext cx="5733945" cy="325699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1" name="Shape 431"/>
        <p:cNvGrpSpPr/>
        <p:nvPr/>
      </p:nvGrpSpPr>
      <p:grpSpPr>
        <a:xfrm>
          <a:off x="0" y="0"/>
          <a:ext cx="0" cy="0"/>
          <a:chOff x="0" y="0"/>
          <a:chExt cx="0" cy="0"/>
        </a:xfrm>
      </p:grpSpPr>
      <p:sp>
        <p:nvSpPr>
          <p:cNvPr id="432" name="Google Shape;432;p5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Adaptive feature pooling</a:t>
            </a:r>
            <a:endParaRPr/>
          </a:p>
        </p:txBody>
      </p:sp>
      <p:sp>
        <p:nvSpPr>
          <p:cNvPr id="433" name="Google Shape;433;p5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None/>
            </a:pPr>
            <a:r>
              <a:rPr b="1" lang="en-US"/>
              <a:t>Implementation Structure</a:t>
            </a:r>
            <a:endParaRPr/>
          </a:p>
          <a:p>
            <a:pPr indent="-228600" lvl="0" marL="228600" rtl="0" algn="l">
              <a:lnSpc>
                <a:spcPct val="90000"/>
              </a:lnSpc>
              <a:spcBef>
                <a:spcPts val="1000"/>
              </a:spcBef>
              <a:spcAft>
                <a:spcPts val="0"/>
              </a:spcAft>
              <a:buClr>
                <a:schemeClr val="dk1"/>
              </a:buClr>
              <a:buSzPts val="2800"/>
              <a:buChar char="•"/>
            </a:pPr>
            <a:r>
              <a:rPr lang="en-US"/>
              <a:t>Map each proposal to different level</a:t>
            </a:r>
            <a:endParaRPr/>
          </a:p>
          <a:p>
            <a:pPr indent="-228600" lvl="0" marL="228600" rtl="0" algn="l">
              <a:lnSpc>
                <a:spcPct val="90000"/>
              </a:lnSpc>
              <a:spcBef>
                <a:spcPts val="1000"/>
              </a:spcBef>
              <a:spcAft>
                <a:spcPts val="0"/>
              </a:spcAft>
              <a:buClr>
                <a:schemeClr val="dk1"/>
              </a:buClr>
              <a:buSzPts val="2800"/>
              <a:buChar char="•"/>
            </a:pPr>
            <a:r>
              <a:rPr lang="en-US"/>
              <a:t>ROI Align is used to pool feature grids from each level</a:t>
            </a:r>
            <a:endParaRPr/>
          </a:p>
          <a:p>
            <a:pPr indent="-228600" lvl="0" marL="228600" rtl="0" algn="l">
              <a:lnSpc>
                <a:spcPct val="90000"/>
              </a:lnSpc>
              <a:spcBef>
                <a:spcPts val="1000"/>
              </a:spcBef>
              <a:spcAft>
                <a:spcPts val="0"/>
              </a:spcAft>
              <a:buClr>
                <a:schemeClr val="dk1"/>
              </a:buClr>
              <a:buSzPts val="2800"/>
              <a:buChar char="•"/>
            </a:pPr>
            <a:r>
              <a:rPr lang="en-US"/>
              <a:t>Element-wise max or sum fusion operation</a:t>
            </a:r>
            <a:endParaRPr/>
          </a:p>
          <a:p>
            <a:pPr indent="-50800" lvl="0" marL="228600" rtl="0" algn="l">
              <a:lnSpc>
                <a:spcPct val="90000"/>
              </a:lnSpc>
              <a:spcBef>
                <a:spcPts val="1000"/>
              </a:spcBef>
              <a:spcAft>
                <a:spcPts val="0"/>
              </a:spcAft>
              <a:buClr>
                <a:schemeClr val="dk1"/>
              </a:buClr>
              <a:buSzPts val="2800"/>
              <a:buNone/>
            </a:pPr>
            <a:r>
              <a:t/>
            </a:r>
            <a:endParaRPr/>
          </a:p>
        </p:txBody>
      </p:sp>
      <p:pic>
        <p:nvPicPr>
          <p:cNvPr id="434" name="Google Shape;434;p56"/>
          <p:cNvPicPr preferRelativeResize="0"/>
          <p:nvPr/>
        </p:nvPicPr>
        <p:blipFill rotWithShape="1">
          <a:blip r:embed="rId3">
            <a:alphaModFix/>
          </a:blip>
          <a:srcRect b="0" l="0" r="0" t="0"/>
          <a:stretch/>
        </p:blipFill>
        <p:spPr>
          <a:xfrm>
            <a:off x="3120724" y="4045192"/>
            <a:ext cx="4789789" cy="2427467"/>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8" name="Shape 438"/>
        <p:cNvGrpSpPr/>
        <p:nvPr/>
      </p:nvGrpSpPr>
      <p:grpSpPr>
        <a:xfrm>
          <a:off x="0" y="0"/>
          <a:ext cx="0" cy="0"/>
          <a:chOff x="0" y="0"/>
          <a:chExt cx="0" cy="0"/>
        </a:xfrm>
      </p:grpSpPr>
      <p:sp>
        <p:nvSpPr>
          <p:cNvPr id="439" name="Google Shape;439;p5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Adaptive feature pooling</a:t>
            </a:r>
            <a:endParaRPr/>
          </a:p>
        </p:txBody>
      </p:sp>
      <p:sp>
        <p:nvSpPr>
          <p:cNvPr id="440" name="Google Shape;440;p5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None/>
            </a:pPr>
            <a:r>
              <a:rPr b="1" lang="en-US"/>
              <a:t>Ablation: where to put fusion operation?</a:t>
            </a:r>
            <a:endParaRPr/>
          </a:p>
          <a:p>
            <a:pPr indent="-228600" lvl="0" marL="228600" rtl="0" algn="l">
              <a:lnSpc>
                <a:spcPct val="90000"/>
              </a:lnSpc>
              <a:spcBef>
                <a:spcPts val="1000"/>
              </a:spcBef>
              <a:spcAft>
                <a:spcPts val="0"/>
              </a:spcAft>
              <a:buClr>
                <a:schemeClr val="dk1"/>
              </a:buClr>
              <a:buSzPts val="2800"/>
              <a:buChar char="•"/>
            </a:pPr>
            <a:r>
              <a:rPr lang="en-US"/>
              <a:t>Fu fc1 fc2</a:t>
            </a:r>
            <a:endParaRPr/>
          </a:p>
          <a:p>
            <a:pPr indent="-228600" lvl="0" marL="228600" rtl="0" algn="l">
              <a:lnSpc>
                <a:spcPct val="90000"/>
              </a:lnSpc>
              <a:spcBef>
                <a:spcPts val="1000"/>
              </a:spcBef>
              <a:spcAft>
                <a:spcPts val="0"/>
              </a:spcAft>
              <a:buClr>
                <a:schemeClr val="dk1"/>
              </a:buClr>
              <a:buSzPts val="2800"/>
              <a:buChar char="•"/>
            </a:pPr>
            <a:r>
              <a:rPr lang="en-US"/>
              <a:t>fc1 fu fc2</a:t>
            </a:r>
            <a:endParaRPr/>
          </a:p>
        </p:txBody>
      </p:sp>
      <p:pic>
        <p:nvPicPr>
          <p:cNvPr id="441" name="Google Shape;441;p57"/>
          <p:cNvPicPr preferRelativeResize="0"/>
          <p:nvPr/>
        </p:nvPicPr>
        <p:blipFill rotWithShape="1">
          <a:blip r:embed="rId3">
            <a:alphaModFix/>
          </a:blip>
          <a:srcRect b="0" l="5132" r="0" t="0"/>
          <a:stretch/>
        </p:blipFill>
        <p:spPr>
          <a:xfrm>
            <a:off x="2860375" y="2956975"/>
            <a:ext cx="7509001" cy="339832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5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Fully-connected Fusion</a:t>
            </a:r>
            <a:endParaRPr/>
          </a:p>
        </p:txBody>
      </p:sp>
      <p:sp>
        <p:nvSpPr>
          <p:cNvPr id="447" name="Google Shape;447;p5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None/>
            </a:pPr>
            <a:r>
              <a:rPr b="1" lang="en-US"/>
              <a:t>Motivation:</a:t>
            </a:r>
            <a:endParaRPr/>
          </a:p>
          <a:p>
            <a:pPr indent="-228600" lvl="0" marL="228600" rtl="0" algn="l">
              <a:lnSpc>
                <a:spcPct val="90000"/>
              </a:lnSpc>
              <a:spcBef>
                <a:spcPts val="1000"/>
              </a:spcBef>
              <a:spcAft>
                <a:spcPts val="0"/>
              </a:spcAft>
              <a:buClr>
                <a:schemeClr val="dk1"/>
              </a:buClr>
              <a:buSzPts val="2800"/>
              <a:buChar char="•"/>
            </a:pPr>
            <a:r>
              <a:rPr lang="en-US"/>
              <a:t>FCN: gives prediction based on a local receptive field</a:t>
            </a:r>
            <a:endParaRPr/>
          </a:p>
          <a:p>
            <a:pPr indent="-228600" lvl="0" marL="228600" rtl="0" algn="l">
              <a:lnSpc>
                <a:spcPct val="90000"/>
              </a:lnSpc>
              <a:spcBef>
                <a:spcPts val="1000"/>
              </a:spcBef>
              <a:spcAft>
                <a:spcPts val="0"/>
              </a:spcAft>
              <a:buClr>
                <a:schemeClr val="dk1"/>
              </a:buClr>
              <a:buSzPts val="2800"/>
              <a:buChar char="•"/>
            </a:pPr>
            <a:r>
              <a:rPr lang="en-US"/>
              <a:t>fc: larger vision, location sensitive</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rPr lang="en-US"/>
              <a:t> Fuse them!</a:t>
            </a:r>
            <a:endParaRPr/>
          </a:p>
        </p:txBody>
      </p:sp>
      <p:pic>
        <p:nvPicPr>
          <p:cNvPr id="448" name="Google Shape;448;p58"/>
          <p:cNvPicPr preferRelativeResize="0"/>
          <p:nvPr/>
        </p:nvPicPr>
        <p:blipFill rotWithShape="1">
          <a:blip r:embed="rId3">
            <a:alphaModFix/>
          </a:blip>
          <a:srcRect b="15999" l="5064" r="5721" t="2154"/>
          <a:stretch/>
        </p:blipFill>
        <p:spPr>
          <a:xfrm>
            <a:off x="3891773" y="4050833"/>
            <a:ext cx="7262475" cy="238489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sp>
        <p:nvSpPr>
          <p:cNvPr id="453" name="Google Shape;453;p5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Fully-connected Fusion</a:t>
            </a:r>
            <a:endParaRPr/>
          </a:p>
        </p:txBody>
      </p:sp>
      <p:sp>
        <p:nvSpPr>
          <p:cNvPr id="454" name="Google Shape;454;p5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None/>
            </a:pPr>
            <a:r>
              <a:rPr b="1" lang="en-US"/>
              <a:t>FCN layer:</a:t>
            </a:r>
            <a:endParaRPr/>
          </a:p>
          <a:p>
            <a:pPr indent="-228600" lvl="0" marL="228600" rtl="0" algn="l">
              <a:lnSpc>
                <a:spcPct val="90000"/>
              </a:lnSpc>
              <a:spcBef>
                <a:spcPts val="1000"/>
              </a:spcBef>
              <a:spcAft>
                <a:spcPts val="0"/>
              </a:spcAft>
              <a:buClr>
                <a:schemeClr val="dk1"/>
              </a:buClr>
              <a:buSzPts val="2800"/>
              <a:buChar char="•"/>
            </a:pPr>
            <a:r>
              <a:rPr lang="en-US"/>
              <a:t>4 conv layers with 256 3*3 filters</a:t>
            </a:r>
            <a:endParaRPr/>
          </a:p>
          <a:p>
            <a:pPr indent="-228600" lvl="0" marL="228600" rtl="0" algn="l">
              <a:lnSpc>
                <a:spcPct val="90000"/>
              </a:lnSpc>
              <a:spcBef>
                <a:spcPts val="1000"/>
              </a:spcBef>
              <a:spcAft>
                <a:spcPts val="0"/>
              </a:spcAft>
              <a:buClr>
                <a:schemeClr val="dk1"/>
              </a:buClr>
              <a:buSzPts val="2800"/>
              <a:buChar char="•"/>
            </a:pPr>
            <a:r>
              <a:rPr lang="en-US"/>
              <a:t>Deconv with factor 2 </a:t>
            </a:r>
            <a:endParaRPr/>
          </a:p>
          <a:p>
            <a:pPr indent="0" lvl="0" marL="0" rtl="0" algn="l">
              <a:lnSpc>
                <a:spcPct val="90000"/>
              </a:lnSpc>
              <a:spcBef>
                <a:spcPts val="1000"/>
              </a:spcBef>
              <a:spcAft>
                <a:spcPts val="0"/>
              </a:spcAft>
              <a:buClr>
                <a:schemeClr val="dk1"/>
              </a:buClr>
              <a:buSzPts val="2800"/>
              <a:buNone/>
            </a:pPr>
            <a:r>
              <a:rPr b="1" lang="en-US"/>
              <a:t>fc layer:</a:t>
            </a:r>
            <a:endParaRPr/>
          </a:p>
          <a:p>
            <a:pPr indent="-228600" lvl="0" marL="228600" rtl="0" algn="l">
              <a:lnSpc>
                <a:spcPct val="90000"/>
              </a:lnSpc>
              <a:spcBef>
                <a:spcPts val="1000"/>
              </a:spcBef>
              <a:spcAft>
                <a:spcPts val="0"/>
              </a:spcAft>
              <a:buClr>
                <a:schemeClr val="dk1"/>
              </a:buClr>
              <a:buSzPts val="2800"/>
              <a:buChar char="•"/>
            </a:pPr>
            <a:r>
              <a:rPr lang="en-US"/>
              <a:t>First layer, 256 3*3 filters</a:t>
            </a:r>
            <a:endParaRPr/>
          </a:p>
          <a:p>
            <a:pPr indent="-228600" lvl="0" marL="228600" rtl="0" algn="l">
              <a:lnSpc>
                <a:spcPct val="90000"/>
              </a:lnSpc>
              <a:spcBef>
                <a:spcPts val="1000"/>
              </a:spcBef>
              <a:spcAft>
                <a:spcPts val="0"/>
              </a:spcAft>
              <a:buClr>
                <a:schemeClr val="dk1"/>
              </a:buClr>
              <a:buSzPts val="2800"/>
              <a:buChar char="•"/>
            </a:pPr>
            <a:r>
              <a:rPr lang="en-US"/>
              <a:t>Second layer, 128 3*3 filters</a:t>
            </a:r>
            <a:endParaRPr/>
          </a:p>
        </p:txBody>
      </p:sp>
      <p:pic>
        <p:nvPicPr>
          <p:cNvPr id="455" name="Google Shape;455;p59"/>
          <p:cNvPicPr preferRelativeResize="0"/>
          <p:nvPr/>
        </p:nvPicPr>
        <p:blipFill rotWithShape="1">
          <a:blip r:embed="rId3">
            <a:alphaModFix/>
          </a:blip>
          <a:srcRect b="0" l="0" r="0" t="0"/>
          <a:stretch/>
        </p:blipFill>
        <p:spPr>
          <a:xfrm>
            <a:off x="6026287" y="3319461"/>
            <a:ext cx="5601055" cy="3072007"/>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9" name="Shape 459"/>
        <p:cNvGrpSpPr/>
        <p:nvPr/>
      </p:nvGrpSpPr>
      <p:grpSpPr>
        <a:xfrm>
          <a:off x="0" y="0"/>
          <a:ext cx="0" cy="0"/>
          <a:chOff x="0" y="0"/>
          <a:chExt cx="0" cy="0"/>
        </a:xfrm>
      </p:grpSpPr>
      <p:sp>
        <p:nvSpPr>
          <p:cNvPr id="460" name="Google Shape;460;p6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Fully-connected Fusion</a:t>
            </a:r>
            <a:endParaRPr/>
          </a:p>
        </p:txBody>
      </p:sp>
      <p:sp>
        <p:nvSpPr>
          <p:cNvPr id="461" name="Google Shape;461;p60"/>
          <p:cNvSpPr txBox="1"/>
          <p:nvPr>
            <p:ph idx="1" type="body"/>
          </p:nvPr>
        </p:nvSpPr>
        <p:spPr>
          <a:xfrm>
            <a:off x="838200" y="1825625"/>
            <a:ext cx="11027100" cy="43515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None/>
            </a:pPr>
            <a:r>
              <a:rPr b="1" lang="en-US"/>
              <a:t>Ablation: where to start fc branch and how to fuse predictions?</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rPr lang="en-US"/>
              <a:t>“conv3” and “sum” win!!</a:t>
            </a:r>
            <a:endParaRPr/>
          </a:p>
        </p:txBody>
      </p:sp>
      <p:pic>
        <p:nvPicPr>
          <p:cNvPr id="462" name="Google Shape;462;p60"/>
          <p:cNvPicPr preferRelativeResize="0"/>
          <p:nvPr/>
        </p:nvPicPr>
        <p:blipFill rotWithShape="1">
          <a:blip r:embed="rId3">
            <a:alphaModFix/>
          </a:blip>
          <a:srcRect b="0" l="0" r="0" t="0"/>
          <a:stretch/>
        </p:blipFill>
        <p:spPr>
          <a:xfrm>
            <a:off x="4947164" y="3057525"/>
            <a:ext cx="6825736" cy="32543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6" name="Shape 466"/>
        <p:cNvGrpSpPr/>
        <p:nvPr/>
      </p:nvGrpSpPr>
      <p:grpSpPr>
        <a:xfrm>
          <a:off x="0" y="0"/>
          <a:ext cx="0" cy="0"/>
          <a:chOff x="0" y="0"/>
          <a:chExt cx="0" cy="0"/>
        </a:xfrm>
      </p:grpSpPr>
      <p:sp>
        <p:nvSpPr>
          <p:cNvPr id="467" name="Google Shape;467;p6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Experiments</a:t>
            </a:r>
            <a:endParaRPr/>
          </a:p>
        </p:txBody>
      </p:sp>
      <p:sp>
        <p:nvSpPr>
          <p:cNvPr id="468" name="Google Shape;468;p6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None/>
            </a:pPr>
            <a:r>
              <a:rPr lang="en-US"/>
              <a:t>Mask AP</a:t>
            </a:r>
            <a:endParaRPr/>
          </a:p>
        </p:txBody>
      </p:sp>
      <p:pic>
        <p:nvPicPr>
          <p:cNvPr id="469" name="Google Shape;469;p61"/>
          <p:cNvPicPr preferRelativeResize="0"/>
          <p:nvPr/>
        </p:nvPicPr>
        <p:blipFill rotWithShape="1">
          <a:blip r:embed="rId3">
            <a:alphaModFix/>
          </a:blip>
          <a:srcRect b="0" l="0" r="0" t="0"/>
          <a:stretch/>
        </p:blipFill>
        <p:spPr>
          <a:xfrm>
            <a:off x="311943" y="2649397"/>
            <a:ext cx="11568113" cy="2725363"/>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3" name="Shape 473"/>
        <p:cNvGrpSpPr/>
        <p:nvPr/>
      </p:nvGrpSpPr>
      <p:grpSpPr>
        <a:xfrm>
          <a:off x="0" y="0"/>
          <a:ext cx="0" cy="0"/>
          <a:chOff x="0" y="0"/>
          <a:chExt cx="0" cy="0"/>
        </a:xfrm>
      </p:grpSpPr>
      <p:sp>
        <p:nvSpPr>
          <p:cNvPr id="474" name="Google Shape;474;p6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Experiments</a:t>
            </a:r>
            <a:endParaRPr/>
          </a:p>
        </p:txBody>
      </p:sp>
      <p:pic>
        <p:nvPicPr>
          <p:cNvPr id="475" name="Google Shape;475;p62"/>
          <p:cNvPicPr preferRelativeResize="0"/>
          <p:nvPr/>
        </p:nvPicPr>
        <p:blipFill rotWithShape="1">
          <a:blip r:embed="rId3">
            <a:alphaModFix/>
          </a:blip>
          <a:srcRect b="0" l="0" r="0" t="0"/>
          <a:stretch/>
        </p:blipFill>
        <p:spPr>
          <a:xfrm>
            <a:off x="649275" y="2201700"/>
            <a:ext cx="10893448" cy="3835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18"/>
          <p:cNvSpPr txBox="1"/>
          <p:nvPr/>
        </p:nvSpPr>
        <p:spPr>
          <a:xfrm>
            <a:off x="743418" y="424222"/>
            <a:ext cx="11481277" cy="115661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i="0" lang="en-US" sz="3200" u="none" cap="none" strike="noStrike">
                <a:solidFill>
                  <a:srgbClr val="3F3F3F"/>
                </a:solidFill>
                <a:latin typeface="Arial"/>
                <a:ea typeface="Arial"/>
                <a:cs typeface="Arial"/>
                <a:sym typeface="Arial"/>
              </a:rPr>
              <a:t>There are two categories of methods </a:t>
            </a:r>
            <a:endParaRPr/>
          </a:p>
          <a:p>
            <a:pPr indent="0" lvl="0" marL="0" marR="0" rtl="0" algn="l">
              <a:spcBef>
                <a:spcPts val="640"/>
              </a:spcBef>
              <a:spcAft>
                <a:spcPts val="0"/>
              </a:spcAft>
              <a:buClr>
                <a:srgbClr val="3F3F3F"/>
              </a:buClr>
              <a:buSzPts val="3200"/>
              <a:buFont typeface="Arial"/>
              <a:buNone/>
            </a:pPr>
            <a:r>
              <a:rPr b="1" i="0" lang="en-US" sz="3200" u="none" cap="none" strike="noStrike">
                <a:solidFill>
                  <a:srgbClr val="3F3F3F"/>
                </a:solidFill>
                <a:latin typeface="Arial"/>
                <a:ea typeface="Arial"/>
                <a:cs typeface="Arial"/>
                <a:sym typeface="Arial"/>
              </a:rPr>
              <a:t>for instance segmentation. </a:t>
            </a:r>
            <a:endParaRPr/>
          </a:p>
        </p:txBody>
      </p:sp>
      <p:sp>
        <p:nvSpPr>
          <p:cNvPr id="117" name="Google Shape;117;p18"/>
          <p:cNvSpPr txBox="1"/>
          <p:nvPr/>
        </p:nvSpPr>
        <p:spPr>
          <a:xfrm>
            <a:off x="743418" y="1846146"/>
            <a:ext cx="10247970" cy="830997"/>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Proposal-free methods: cluster pixels into instances based on semantic segmentation results (SGN)</a:t>
            </a:r>
            <a:endParaRPr/>
          </a:p>
        </p:txBody>
      </p:sp>
      <p:pic>
        <p:nvPicPr>
          <p:cNvPr id="118" name="Google Shape;118;p18"/>
          <p:cNvPicPr preferRelativeResize="0"/>
          <p:nvPr/>
        </p:nvPicPr>
        <p:blipFill rotWithShape="1">
          <a:blip r:embed="rId3">
            <a:alphaModFix/>
          </a:blip>
          <a:srcRect b="0" l="0" r="0" t="0"/>
          <a:stretch/>
        </p:blipFill>
        <p:spPr>
          <a:xfrm>
            <a:off x="1449524" y="2677143"/>
            <a:ext cx="8835758" cy="3380191"/>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9" name="Shape 479"/>
        <p:cNvGrpSpPr/>
        <p:nvPr/>
      </p:nvGrpSpPr>
      <p:grpSpPr>
        <a:xfrm>
          <a:off x="0" y="0"/>
          <a:ext cx="0" cy="0"/>
          <a:chOff x="0" y="0"/>
          <a:chExt cx="0" cy="0"/>
        </a:xfrm>
      </p:grpSpPr>
      <p:sp>
        <p:nvSpPr>
          <p:cNvPr id="480" name="Google Shape;480;p6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PANet: Experiments</a:t>
            </a:r>
            <a:endParaRPr/>
          </a:p>
        </p:txBody>
      </p:sp>
      <p:pic>
        <p:nvPicPr>
          <p:cNvPr id="481" name="Google Shape;481;p63"/>
          <p:cNvPicPr preferRelativeResize="0"/>
          <p:nvPr/>
        </p:nvPicPr>
        <p:blipFill rotWithShape="1">
          <a:blip r:embed="rId3">
            <a:alphaModFix/>
          </a:blip>
          <a:srcRect b="2013" l="0" r="0" t="832"/>
          <a:stretch/>
        </p:blipFill>
        <p:spPr>
          <a:xfrm>
            <a:off x="2373614" y="1652583"/>
            <a:ext cx="7132645" cy="50673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5" name="Shape 485"/>
        <p:cNvGrpSpPr/>
        <p:nvPr/>
      </p:nvGrpSpPr>
      <p:grpSpPr>
        <a:xfrm>
          <a:off x="0" y="0"/>
          <a:ext cx="0" cy="0"/>
          <a:chOff x="0" y="0"/>
          <a:chExt cx="0" cy="0"/>
        </a:xfrm>
      </p:grpSpPr>
      <p:sp>
        <p:nvSpPr>
          <p:cNvPr id="486" name="Google Shape;486;p64"/>
          <p:cNvSpPr txBox="1"/>
          <p:nvPr/>
        </p:nvSpPr>
        <p:spPr>
          <a:xfrm>
            <a:off x="743418" y="424222"/>
            <a:ext cx="11481300" cy="1156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i="0" lang="en-US" sz="3200" u="none" cap="none" strike="noStrike">
                <a:solidFill>
                  <a:srgbClr val="3F3F3F"/>
                </a:solidFill>
                <a:latin typeface="Arial"/>
                <a:ea typeface="Arial"/>
                <a:cs typeface="Arial"/>
                <a:sym typeface="Arial"/>
              </a:rPr>
              <a:t>There are two categories of methods </a:t>
            </a:r>
            <a:endParaRPr/>
          </a:p>
          <a:p>
            <a:pPr indent="0" lvl="0" marL="0" marR="0" rtl="0" algn="l">
              <a:spcBef>
                <a:spcPts val="640"/>
              </a:spcBef>
              <a:spcAft>
                <a:spcPts val="0"/>
              </a:spcAft>
              <a:buClr>
                <a:srgbClr val="3F3F3F"/>
              </a:buClr>
              <a:buSzPts val="3200"/>
              <a:buFont typeface="Arial"/>
              <a:buNone/>
            </a:pPr>
            <a:r>
              <a:rPr b="1" i="0" lang="en-US" sz="3200" u="none" cap="none" strike="noStrike">
                <a:solidFill>
                  <a:srgbClr val="3F3F3F"/>
                </a:solidFill>
                <a:latin typeface="Arial"/>
                <a:ea typeface="Arial"/>
                <a:cs typeface="Arial"/>
                <a:sym typeface="Arial"/>
              </a:rPr>
              <a:t>for instance segmentation. </a:t>
            </a:r>
            <a:endParaRPr/>
          </a:p>
        </p:txBody>
      </p:sp>
      <p:sp>
        <p:nvSpPr>
          <p:cNvPr id="487" name="Google Shape;487;p64"/>
          <p:cNvSpPr txBox="1"/>
          <p:nvPr/>
        </p:nvSpPr>
        <p:spPr>
          <a:xfrm>
            <a:off x="743418" y="1846146"/>
            <a:ext cx="10248000" cy="831000"/>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Proposal-free methods: cluster pixels into instances based on semantic segmentation results (SGN)</a:t>
            </a:r>
            <a:endParaRPr/>
          </a:p>
        </p:txBody>
      </p:sp>
      <p:pic>
        <p:nvPicPr>
          <p:cNvPr id="488" name="Google Shape;488;p64"/>
          <p:cNvPicPr preferRelativeResize="0"/>
          <p:nvPr/>
        </p:nvPicPr>
        <p:blipFill rotWithShape="1">
          <a:blip r:embed="rId3">
            <a:alphaModFix/>
          </a:blip>
          <a:srcRect b="0" l="0" r="0" t="0"/>
          <a:stretch/>
        </p:blipFill>
        <p:spPr>
          <a:xfrm>
            <a:off x="1449524" y="2677143"/>
            <a:ext cx="8835756" cy="338019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2" name="Shape 492"/>
        <p:cNvGrpSpPr/>
        <p:nvPr/>
      </p:nvGrpSpPr>
      <p:grpSpPr>
        <a:xfrm>
          <a:off x="0" y="0"/>
          <a:ext cx="0" cy="0"/>
          <a:chOff x="0" y="0"/>
          <a:chExt cx="0" cy="0"/>
        </a:xfrm>
      </p:grpSpPr>
      <p:sp>
        <p:nvSpPr>
          <p:cNvPr id="493" name="Google Shape;493;p65"/>
          <p:cNvSpPr txBox="1"/>
          <p:nvPr/>
        </p:nvSpPr>
        <p:spPr>
          <a:xfrm>
            <a:off x="828673" y="4062867"/>
            <a:ext cx="5926015"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A novel proposal-free method</a:t>
            </a:r>
            <a:endParaRPr/>
          </a:p>
        </p:txBody>
      </p:sp>
      <p:sp>
        <p:nvSpPr>
          <p:cNvPr id="494" name="Google Shape;494;p65"/>
          <p:cNvSpPr/>
          <p:nvPr/>
        </p:nvSpPr>
        <p:spPr>
          <a:xfrm>
            <a:off x="828673" y="2489371"/>
            <a:ext cx="511710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Y. Liu, S. Yang, B. Li, W. Zhou, J. Xu, H. Li and Y. Lu</a:t>
            </a:r>
            <a:endParaRPr/>
          </a:p>
        </p:txBody>
      </p:sp>
      <p:sp>
        <p:nvSpPr>
          <p:cNvPr id="495" name="Google Shape;495;p65"/>
          <p:cNvSpPr txBox="1"/>
          <p:nvPr/>
        </p:nvSpPr>
        <p:spPr>
          <a:xfrm>
            <a:off x="743418" y="424222"/>
            <a:ext cx="11481277" cy="16971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Affinity Derivation and Graph Merge </a:t>
            </a:r>
            <a:endParaRPr/>
          </a:p>
          <a:p>
            <a:pPr indent="0" lvl="0" marL="0" marR="0" rtl="0" algn="l">
              <a:spcBef>
                <a:spcPts val="640"/>
              </a:spcBef>
              <a:spcAft>
                <a:spcPts val="0"/>
              </a:spcAft>
              <a:buClr>
                <a:srgbClr val="3F3F3F"/>
              </a:buClr>
              <a:buSzPts val="3200"/>
              <a:buFont typeface="Arial"/>
              <a:buNone/>
            </a:pPr>
            <a:r>
              <a:rPr b="1" lang="en-US" sz="3200">
                <a:solidFill>
                  <a:srgbClr val="3F3F3F"/>
                </a:solidFill>
                <a:latin typeface="Arial"/>
                <a:ea typeface="Arial"/>
                <a:cs typeface="Arial"/>
                <a:sym typeface="Arial"/>
              </a:rPr>
              <a:t>for Instance Segmentation</a:t>
            </a:r>
            <a:endParaRPr/>
          </a:p>
          <a:p>
            <a:pPr indent="0" lvl="0" marL="0" marR="0" rtl="0" algn="l">
              <a:spcBef>
                <a:spcPts val="64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pic>
        <p:nvPicPr>
          <p:cNvPr id="496" name="Google Shape;496;p65"/>
          <p:cNvPicPr preferRelativeResize="0"/>
          <p:nvPr/>
        </p:nvPicPr>
        <p:blipFill rotWithShape="1">
          <a:blip r:embed="rId3">
            <a:alphaModFix/>
          </a:blip>
          <a:srcRect b="0" l="0" r="0" t="0"/>
          <a:stretch/>
        </p:blipFill>
        <p:spPr>
          <a:xfrm>
            <a:off x="6484056" y="1744061"/>
            <a:ext cx="5436882" cy="3061482"/>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0" name="Shape 500"/>
        <p:cNvGrpSpPr/>
        <p:nvPr/>
      </p:nvGrpSpPr>
      <p:grpSpPr>
        <a:xfrm>
          <a:off x="0" y="0"/>
          <a:ext cx="0" cy="0"/>
          <a:chOff x="0" y="0"/>
          <a:chExt cx="0" cy="0"/>
        </a:xfrm>
      </p:grpSpPr>
      <p:sp>
        <p:nvSpPr>
          <p:cNvPr id="501" name="Google Shape;501;p66"/>
          <p:cNvSpPr txBox="1"/>
          <p:nvPr/>
        </p:nvSpPr>
        <p:spPr>
          <a:xfrm>
            <a:off x="743419" y="424222"/>
            <a:ext cx="3840774" cy="57552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pic>
        <p:nvPicPr>
          <p:cNvPr id="502" name="Google Shape;502;p66"/>
          <p:cNvPicPr preferRelativeResize="0"/>
          <p:nvPr/>
        </p:nvPicPr>
        <p:blipFill rotWithShape="1">
          <a:blip r:embed="rId3">
            <a:alphaModFix/>
          </a:blip>
          <a:srcRect b="0" l="0" r="0" t="0"/>
          <a:stretch/>
        </p:blipFill>
        <p:spPr>
          <a:xfrm>
            <a:off x="1121664" y="2016642"/>
            <a:ext cx="8566912" cy="3983092"/>
          </a:xfrm>
          <a:prstGeom prst="rect">
            <a:avLst/>
          </a:prstGeom>
          <a:noFill/>
          <a:ln>
            <a:noFill/>
          </a:ln>
        </p:spPr>
      </p:pic>
      <p:sp>
        <p:nvSpPr>
          <p:cNvPr id="503" name="Google Shape;503;p66"/>
          <p:cNvSpPr txBox="1"/>
          <p:nvPr/>
        </p:nvSpPr>
        <p:spPr>
          <a:xfrm>
            <a:off x="743419" y="1100211"/>
            <a:ext cx="5926015"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Structure</a:t>
            </a:r>
            <a:endParaRPr/>
          </a:p>
        </p:txBody>
      </p:sp>
      <p:sp>
        <p:nvSpPr>
          <p:cNvPr id="504" name="Google Shape;504;p66"/>
          <p:cNvSpPr txBox="1"/>
          <p:nvPr/>
        </p:nvSpPr>
        <p:spPr>
          <a:xfrm>
            <a:off x="3986785" y="1457139"/>
            <a:ext cx="1347509"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3A3838"/>
                </a:solidFill>
                <a:latin typeface="Merriweather Sans"/>
                <a:ea typeface="Merriweather Sans"/>
                <a:cs typeface="Merriweather Sans"/>
                <a:sym typeface="Merriweather Sans"/>
              </a:rPr>
              <a:t>Step 1</a:t>
            </a:r>
            <a:endParaRPr/>
          </a:p>
        </p:txBody>
      </p:sp>
      <p:sp>
        <p:nvSpPr>
          <p:cNvPr id="505" name="Google Shape;505;p66"/>
          <p:cNvSpPr txBox="1"/>
          <p:nvPr/>
        </p:nvSpPr>
        <p:spPr>
          <a:xfrm>
            <a:off x="6961339" y="1476698"/>
            <a:ext cx="1347509"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3A3838"/>
                </a:solidFill>
                <a:latin typeface="Merriweather Sans"/>
                <a:ea typeface="Merriweather Sans"/>
                <a:cs typeface="Merriweather Sans"/>
                <a:sym typeface="Merriweather Sans"/>
              </a:rPr>
              <a:t>Step 2</a:t>
            </a:r>
            <a:endParaRPr/>
          </a:p>
        </p:txBody>
      </p:sp>
      <p:sp>
        <p:nvSpPr>
          <p:cNvPr id="506" name="Google Shape;506;p66"/>
          <p:cNvSpPr/>
          <p:nvPr/>
        </p:nvSpPr>
        <p:spPr>
          <a:xfrm>
            <a:off x="3938017" y="1443052"/>
            <a:ext cx="1432853" cy="610459"/>
          </a:xfrm>
          <a:prstGeom prst="flowChartAlternateProcess">
            <a:avLst/>
          </a:prstGeom>
          <a:solidFill>
            <a:schemeClr val="accent4">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07" name="Google Shape;507;p66"/>
          <p:cNvSpPr/>
          <p:nvPr/>
        </p:nvSpPr>
        <p:spPr>
          <a:xfrm>
            <a:off x="6918666" y="1457139"/>
            <a:ext cx="1432853" cy="610459"/>
          </a:xfrm>
          <a:prstGeom prst="flowChartAlternateProcess">
            <a:avLst/>
          </a:prstGeom>
          <a:solidFill>
            <a:schemeClr val="accent4">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1" name="Shape 511"/>
        <p:cNvGrpSpPr/>
        <p:nvPr/>
      </p:nvGrpSpPr>
      <p:grpSpPr>
        <a:xfrm>
          <a:off x="0" y="0"/>
          <a:ext cx="0" cy="0"/>
          <a:chOff x="0" y="0"/>
          <a:chExt cx="0" cy="0"/>
        </a:xfrm>
      </p:grpSpPr>
      <p:sp>
        <p:nvSpPr>
          <p:cNvPr id="512" name="Google Shape;512;p67"/>
          <p:cNvSpPr txBox="1"/>
          <p:nvPr/>
        </p:nvSpPr>
        <p:spPr>
          <a:xfrm>
            <a:off x="743419" y="424222"/>
            <a:ext cx="3840774" cy="57552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513" name="Google Shape;513;p67"/>
          <p:cNvSpPr txBox="1"/>
          <p:nvPr/>
        </p:nvSpPr>
        <p:spPr>
          <a:xfrm>
            <a:off x="743419" y="1100211"/>
            <a:ext cx="5926015"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Structure</a:t>
            </a:r>
            <a:endParaRPr/>
          </a:p>
        </p:txBody>
      </p:sp>
      <p:sp>
        <p:nvSpPr>
          <p:cNvPr id="514" name="Google Shape;514;p67"/>
          <p:cNvSpPr txBox="1"/>
          <p:nvPr/>
        </p:nvSpPr>
        <p:spPr>
          <a:xfrm>
            <a:off x="792187" y="2176467"/>
            <a:ext cx="1347509"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3A3838"/>
                </a:solidFill>
                <a:latin typeface="Merriweather Sans"/>
                <a:ea typeface="Merriweather Sans"/>
                <a:cs typeface="Merriweather Sans"/>
                <a:sym typeface="Merriweather Sans"/>
              </a:rPr>
              <a:t>Step 1</a:t>
            </a:r>
            <a:endParaRPr/>
          </a:p>
        </p:txBody>
      </p:sp>
      <p:sp>
        <p:nvSpPr>
          <p:cNvPr id="515" name="Google Shape;515;p67"/>
          <p:cNvSpPr/>
          <p:nvPr/>
        </p:nvSpPr>
        <p:spPr>
          <a:xfrm>
            <a:off x="743419" y="2162380"/>
            <a:ext cx="1432853" cy="610459"/>
          </a:xfrm>
          <a:prstGeom prst="flowChartAlternateProcess">
            <a:avLst/>
          </a:prstGeom>
          <a:solidFill>
            <a:schemeClr val="accent4">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16" name="Google Shape;516;p67"/>
          <p:cNvSpPr txBox="1"/>
          <p:nvPr/>
        </p:nvSpPr>
        <p:spPr>
          <a:xfrm>
            <a:off x="2559955" y="2021000"/>
            <a:ext cx="94674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u="sng">
                <a:solidFill>
                  <a:srgbClr val="3F3F3F"/>
                </a:solidFill>
                <a:latin typeface="Arial"/>
                <a:ea typeface="Arial"/>
                <a:cs typeface="Arial"/>
                <a:sym typeface="Arial"/>
              </a:rPr>
              <a:t>Semantic branch</a:t>
            </a:r>
            <a:r>
              <a:rPr lang="en-US" sz="2800">
                <a:solidFill>
                  <a:srgbClr val="3F3F3F"/>
                </a:solidFill>
                <a:latin typeface="Arial"/>
                <a:ea typeface="Arial"/>
                <a:cs typeface="Arial"/>
                <a:sym typeface="Arial"/>
              </a:rPr>
              <a:t>: obtain class information</a:t>
            </a:r>
            <a:endParaRPr/>
          </a:p>
        </p:txBody>
      </p:sp>
      <p:sp>
        <p:nvSpPr>
          <p:cNvPr id="517" name="Google Shape;517;p67"/>
          <p:cNvSpPr txBox="1"/>
          <p:nvPr/>
        </p:nvSpPr>
        <p:spPr>
          <a:xfrm>
            <a:off x="2559938" y="2863079"/>
            <a:ext cx="7852030"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Instance branch: 	obtain pixel affinity information</a:t>
            </a:r>
            <a:endParaRPr/>
          </a:p>
        </p:txBody>
      </p:sp>
      <p:sp>
        <p:nvSpPr>
          <p:cNvPr id="518" name="Google Shape;518;p67"/>
          <p:cNvSpPr/>
          <p:nvPr/>
        </p:nvSpPr>
        <p:spPr>
          <a:xfrm>
            <a:off x="2389632" y="2162380"/>
            <a:ext cx="170306" cy="1080692"/>
          </a:xfrm>
          <a:prstGeom prst="leftBracket">
            <a:avLst>
              <a:gd fmla="val 8333" name="adj"/>
            </a:avLst>
          </a:prstGeom>
          <a:noFill/>
          <a:ln cap="flat" cmpd="sng" w="381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19" name="Google Shape;519;p67"/>
          <p:cNvSpPr/>
          <p:nvPr/>
        </p:nvSpPr>
        <p:spPr>
          <a:xfrm>
            <a:off x="2559961" y="2503600"/>
            <a:ext cx="29301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548135"/>
                </a:solidFill>
                <a:latin typeface="Merriweather Sans"/>
                <a:ea typeface="Merriweather Sans"/>
                <a:cs typeface="Merriweather Sans"/>
                <a:sym typeface="Merriweather Sans"/>
              </a:rPr>
              <a:t>Deeplabv3</a:t>
            </a:r>
            <a:endParaRPr/>
          </a:p>
        </p:txBody>
      </p:sp>
      <p:sp>
        <p:nvSpPr>
          <p:cNvPr id="520" name="Google Shape;520;p67"/>
          <p:cNvSpPr/>
          <p:nvPr/>
        </p:nvSpPr>
        <p:spPr>
          <a:xfrm>
            <a:off x="2551619" y="3288425"/>
            <a:ext cx="29763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548135"/>
                </a:solidFill>
                <a:latin typeface="Merriweather Sans"/>
                <a:ea typeface="Merriweather Sans"/>
                <a:cs typeface="Merriweather Sans"/>
                <a:sym typeface="Merriweather Sans"/>
              </a:rPr>
              <a:t>Deeplabv3</a:t>
            </a:r>
            <a:endParaRPr/>
          </a:p>
        </p:txBody>
      </p:sp>
      <p:pic>
        <p:nvPicPr>
          <p:cNvPr id="521" name="Google Shape;521;p67"/>
          <p:cNvPicPr preferRelativeResize="0"/>
          <p:nvPr/>
        </p:nvPicPr>
        <p:blipFill rotWithShape="1">
          <a:blip r:embed="rId3">
            <a:alphaModFix/>
          </a:blip>
          <a:srcRect b="0" l="0" r="0" t="0"/>
          <a:stretch/>
        </p:blipFill>
        <p:spPr>
          <a:xfrm>
            <a:off x="2279510" y="3782021"/>
            <a:ext cx="2853831" cy="1950720"/>
          </a:xfrm>
          <a:prstGeom prst="rect">
            <a:avLst/>
          </a:prstGeom>
          <a:noFill/>
          <a:ln>
            <a:noFill/>
          </a:ln>
        </p:spPr>
      </p:pic>
      <p:pic>
        <p:nvPicPr>
          <p:cNvPr id="522" name="Google Shape;522;p67"/>
          <p:cNvPicPr preferRelativeResize="0"/>
          <p:nvPr/>
        </p:nvPicPr>
        <p:blipFill rotWithShape="1">
          <a:blip r:embed="rId4">
            <a:alphaModFix/>
          </a:blip>
          <a:srcRect b="0" l="0" r="2452" t="0"/>
          <a:stretch/>
        </p:blipFill>
        <p:spPr>
          <a:xfrm>
            <a:off x="4913391" y="4079855"/>
            <a:ext cx="3425937" cy="1489418"/>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6" name="Shape 526"/>
        <p:cNvGrpSpPr/>
        <p:nvPr/>
      </p:nvGrpSpPr>
      <p:grpSpPr>
        <a:xfrm>
          <a:off x="0" y="0"/>
          <a:ext cx="0" cy="0"/>
          <a:chOff x="0" y="0"/>
          <a:chExt cx="0" cy="0"/>
        </a:xfrm>
      </p:grpSpPr>
      <p:sp>
        <p:nvSpPr>
          <p:cNvPr id="527" name="Google Shape;527;p68"/>
          <p:cNvSpPr txBox="1"/>
          <p:nvPr/>
        </p:nvSpPr>
        <p:spPr>
          <a:xfrm>
            <a:off x="743419" y="424222"/>
            <a:ext cx="3840900" cy="575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528" name="Google Shape;528;p68"/>
          <p:cNvSpPr txBox="1"/>
          <p:nvPr/>
        </p:nvSpPr>
        <p:spPr>
          <a:xfrm>
            <a:off x="743419" y="1100211"/>
            <a:ext cx="59259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Structure</a:t>
            </a:r>
            <a:endParaRPr/>
          </a:p>
        </p:txBody>
      </p:sp>
      <p:sp>
        <p:nvSpPr>
          <p:cNvPr id="529" name="Google Shape;529;p68"/>
          <p:cNvSpPr txBox="1"/>
          <p:nvPr/>
        </p:nvSpPr>
        <p:spPr>
          <a:xfrm>
            <a:off x="792187" y="2176467"/>
            <a:ext cx="13476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3A3838"/>
                </a:solidFill>
                <a:latin typeface="Merriweather Sans"/>
                <a:ea typeface="Merriweather Sans"/>
                <a:cs typeface="Merriweather Sans"/>
                <a:sym typeface="Merriweather Sans"/>
              </a:rPr>
              <a:t>Step 1</a:t>
            </a:r>
            <a:endParaRPr/>
          </a:p>
        </p:txBody>
      </p:sp>
      <p:sp>
        <p:nvSpPr>
          <p:cNvPr id="530" name="Google Shape;530;p68"/>
          <p:cNvSpPr/>
          <p:nvPr/>
        </p:nvSpPr>
        <p:spPr>
          <a:xfrm>
            <a:off x="743419" y="2162380"/>
            <a:ext cx="1432800" cy="610500"/>
          </a:xfrm>
          <a:prstGeom prst="flowChartAlternateProcess">
            <a:avLst/>
          </a:prstGeom>
          <a:solidFill>
            <a:schemeClr val="accent4">
              <a:alpha val="4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31" name="Google Shape;531;p68"/>
          <p:cNvSpPr txBox="1"/>
          <p:nvPr/>
        </p:nvSpPr>
        <p:spPr>
          <a:xfrm>
            <a:off x="2559954" y="2021000"/>
            <a:ext cx="89202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Semantic branch: obtain class information</a:t>
            </a:r>
            <a:endParaRPr/>
          </a:p>
        </p:txBody>
      </p:sp>
      <p:sp>
        <p:nvSpPr>
          <p:cNvPr id="532" name="Google Shape;532;p68"/>
          <p:cNvSpPr txBox="1"/>
          <p:nvPr/>
        </p:nvSpPr>
        <p:spPr>
          <a:xfrm>
            <a:off x="2559950" y="2863075"/>
            <a:ext cx="94110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u="sng">
                <a:solidFill>
                  <a:srgbClr val="3F3F3F"/>
                </a:solidFill>
                <a:latin typeface="Arial"/>
                <a:ea typeface="Arial"/>
                <a:cs typeface="Arial"/>
                <a:sym typeface="Arial"/>
              </a:rPr>
              <a:t>Instance branch</a:t>
            </a:r>
            <a:r>
              <a:rPr lang="en-US" sz="2800">
                <a:solidFill>
                  <a:srgbClr val="3F3F3F"/>
                </a:solidFill>
                <a:latin typeface="Arial"/>
                <a:ea typeface="Arial"/>
                <a:cs typeface="Arial"/>
                <a:sym typeface="Arial"/>
              </a:rPr>
              <a:t>: 	obtain pixel affinity information</a:t>
            </a:r>
            <a:endParaRPr/>
          </a:p>
        </p:txBody>
      </p:sp>
      <p:sp>
        <p:nvSpPr>
          <p:cNvPr id="533" name="Google Shape;533;p68"/>
          <p:cNvSpPr/>
          <p:nvPr/>
        </p:nvSpPr>
        <p:spPr>
          <a:xfrm>
            <a:off x="2389632" y="2162380"/>
            <a:ext cx="170400" cy="1080600"/>
          </a:xfrm>
          <a:prstGeom prst="leftBracket">
            <a:avLst>
              <a:gd fmla="val 8333" name="adj"/>
            </a:avLst>
          </a:prstGeom>
          <a:noFill/>
          <a:ln cap="flat" cmpd="sng" w="381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34" name="Google Shape;534;p68"/>
          <p:cNvSpPr/>
          <p:nvPr/>
        </p:nvSpPr>
        <p:spPr>
          <a:xfrm>
            <a:off x="2559952" y="2503600"/>
            <a:ext cx="17592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548135"/>
                </a:solidFill>
                <a:latin typeface="Merriweather Sans"/>
                <a:ea typeface="Merriweather Sans"/>
                <a:cs typeface="Merriweather Sans"/>
                <a:sym typeface="Merriweather Sans"/>
              </a:rPr>
              <a:t>Deeplabv3</a:t>
            </a:r>
            <a:endParaRPr/>
          </a:p>
        </p:txBody>
      </p:sp>
      <p:sp>
        <p:nvSpPr>
          <p:cNvPr id="535" name="Google Shape;535;p68"/>
          <p:cNvSpPr/>
          <p:nvPr/>
        </p:nvSpPr>
        <p:spPr>
          <a:xfrm>
            <a:off x="2551618" y="3288425"/>
            <a:ext cx="31839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548135"/>
                </a:solidFill>
                <a:latin typeface="Merriweather Sans"/>
                <a:ea typeface="Merriweather Sans"/>
                <a:cs typeface="Merriweather Sans"/>
                <a:sym typeface="Merriweather Sans"/>
              </a:rPr>
              <a:t>Deeplabv3</a:t>
            </a:r>
            <a:endParaRPr/>
          </a:p>
        </p:txBody>
      </p:sp>
      <p:pic>
        <p:nvPicPr>
          <p:cNvPr id="536" name="Google Shape;536;p68"/>
          <p:cNvPicPr preferRelativeResize="0"/>
          <p:nvPr/>
        </p:nvPicPr>
        <p:blipFill>
          <a:blip r:embed="rId3">
            <a:alphaModFix/>
          </a:blip>
          <a:stretch>
            <a:fillRect/>
          </a:stretch>
        </p:blipFill>
        <p:spPr>
          <a:xfrm>
            <a:off x="1205100" y="3734075"/>
            <a:ext cx="8995197" cy="2864574"/>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0" name="Shape 540"/>
        <p:cNvGrpSpPr/>
        <p:nvPr/>
      </p:nvGrpSpPr>
      <p:grpSpPr>
        <a:xfrm>
          <a:off x="0" y="0"/>
          <a:ext cx="0" cy="0"/>
          <a:chOff x="0" y="0"/>
          <a:chExt cx="0" cy="0"/>
        </a:xfrm>
      </p:grpSpPr>
      <p:sp>
        <p:nvSpPr>
          <p:cNvPr id="541" name="Google Shape;541;p69"/>
          <p:cNvSpPr txBox="1"/>
          <p:nvPr/>
        </p:nvSpPr>
        <p:spPr>
          <a:xfrm>
            <a:off x="743419" y="424222"/>
            <a:ext cx="3840774" cy="57552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542" name="Google Shape;542;p69"/>
          <p:cNvSpPr txBox="1"/>
          <p:nvPr/>
        </p:nvSpPr>
        <p:spPr>
          <a:xfrm>
            <a:off x="743419" y="1100211"/>
            <a:ext cx="59259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Structure</a:t>
            </a:r>
            <a:endParaRPr/>
          </a:p>
        </p:txBody>
      </p:sp>
      <p:sp>
        <p:nvSpPr>
          <p:cNvPr id="543" name="Google Shape;543;p69"/>
          <p:cNvSpPr txBox="1"/>
          <p:nvPr/>
        </p:nvSpPr>
        <p:spPr>
          <a:xfrm>
            <a:off x="792187" y="2176467"/>
            <a:ext cx="13476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3A3838"/>
                </a:solidFill>
                <a:latin typeface="Merriweather Sans"/>
                <a:ea typeface="Merriweather Sans"/>
                <a:cs typeface="Merriweather Sans"/>
                <a:sym typeface="Merriweather Sans"/>
              </a:rPr>
              <a:t>Step 1</a:t>
            </a:r>
            <a:endParaRPr/>
          </a:p>
        </p:txBody>
      </p:sp>
      <p:sp>
        <p:nvSpPr>
          <p:cNvPr id="544" name="Google Shape;544;p69"/>
          <p:cNvSpPr/>
          <p:nvPr/>
        </p:nvSpPr>
        <p:spPr>
          <a:xfrm>
            <a:off x="743419" y="2162380"/>
            <a:ext cx="1432800" cy="610500"/>
          </a:xfrm>
          <a:prstGeom prst="flowChartAlternateProcess">
            <a:avLst/>
          </a:prstGeom>
          <a:solidFill>
            <a:schemeClr val="accent4">
              <a:alpha val="4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5" name="Google Shape;545;p69"/>
          <p:cNvSpPr txBox="1"/>
          <p:nvPr/>
        </p:nvSpPr>
        <p:spPr>
          <a:xfrm>
            <a:off x="2559954" y="2021000"/>
            <a:ext cx="89202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Semantic branch: obtain class information</a:t>
            </a:r>
            <a:endParaRPr/>
          </a:p>
        </p:txBody>
      </p:sp>
      <p:sp>
        <p:nvSpPr>
          <p:cNvPr id="546" name="Google Shape;546;p69"/>
          <p:cNvSpPr txBox="1"/>
          <p:nvPr/>
        </p:nvSpPr>
        <p:spPr>
          <a:xfrm>
            <a:off x="2559950" y="2863075"/>
            <a:ext cx="94110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u="sng">
                <a:solidFill>
                  <a:srgbClr val="3F3F3F"/>
                </a:solidFill>
                <a:latin typeface="Arial"/>
                <a:ea typeface="Arial"/>
                <a:cs typeface="Arial"/>
                <a:sym typeface="Arial"/>
              </a:rPr>
              <a:t>Instance branch</a:t>
            </a:r>
            <a:r>
              <a:rPr lang="en-US" sz="2800">
                <a:solidFill>
                  <a:srgbClr val="3F3F3F"/>
                </a:solidFill>
                <a:latin typeface="Arial"/>
                <a:ea typeface="Arial"/>
                <a:cs typeface="Arial"/>
                <a:sym typeface="Arial"/>
              </a:rPr>
              <a:t>: 	obtain pixel affinity information</a:t>
            </a:r>
            <a:endParaRPr/>
          </a:p>
        </p:txBody>
      </p:sp>
      <p:sp>
        <p:nvSpPr>
          <p:cNvPr id="547" name="Google Shape;547;p69"/>
          <p:cNvSpPr/>
          <p:nvPr/>
        </p:nvSpPr>
        <p:spPr>
          <a:xfrm>
            <a:off x="2389632" y="2162380"/>
            <a:ext cx="170400" cy="1080600"/>
          </a:xfrm>
          <a:prstGeom prst="leftBracket">
            <a:avLst>
              <a:gd fmla="val 8333" name="adj"/>
            </a:avLst>
          </a:prstGeom>
          <a:noFill/>
          <a:ln cap="flat" cmpd="sng" w="381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48" name="Google Shape;548;p69"/>
          <p:cNvSpPr/>
          <p:nvPr/>
        </p:nvSpPr>
        <p:spPr>
          <a:xfrm>
            <a:off x="2559952" y="2503600"/>
            <a:ext cx="16974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548135"/>
                </a:solidFill>
                <a:latin typeface="Merriweather Sans"/>
                <a:ea typeface="Merriweather Sans"/>
                <a:cs typeface="Merriweather Sans"/>
                <a:sym typeface="Merriweather Sans"/>
              </a:rPr>
              <a:t>Deeplabv3</a:t>
            </a:r>
            <a:endParaRPr/>
          </a:p>
        </p:txBody>
      </p:sp>
      <p:sp>
        <p:nvSpPr>
          <p:cNvPr id="549" name="Google Shape;549;p69"/>
          <p:cNvSpPr/>
          <p:nvPr/>
        </p:nvSpPr>
        <p:spPr>
          <a:xfrm>
            <a:off x="2551618" y="3288425"/>
            <a:ext cx="3183900" cy="400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000">
                <a:solidFill>
                  <a:srgbClr val="548135"/>
                </a:solidFill>
                <a:latin typeface="Merriweather Sans"/>
                <a:ea typeface="Merriweather Sans"/>
                <a:cs typeface="Merriweather Sans"/>
                <a:sym typeface="Merriweather Sans"/>
              </a:rPr>
              <a:t>Deeplabv3</a:t>
            </a:r>
            <a:endParaRPr/>
          </a:p>
        </p:txBody>
      </p:sp>
      <p:pic>
        <p:nvPicPr>
          <p:cNvPr id="550" name="Google Shape;550;p69"/>
          <p:cNvPicPr preferRelativeResize="0"/>
          <p:nvPr/>
        </p:nvPicPr>
        <p:blipFill rotWithShape="1">
          <a:blip r:embed="rId3">
            <a:alphaModFix/>
          </a:blip>
          <a:srcRect b="5059" l="6551" r="7449" t="3072"/>
          <a:stretch/>
        </p:blipFill>
        <p:spPr>
          <a:xfrm>
            <a:off x="2139696" y="3986784"/>
            <a:ext cx="6988926" cy="2517648"/>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4" name="Shape 554"/>
        <p:cNvGrpSpPr/>
        <p:nvPr/>
      </p:nvGrpSpPr>
      <p:grpSpPr>
        <a:xfrm>
          <a:off x="0" y="0"/>
          <a:ext cx="0" cy="0"/>
          <a:chOff x="0" y="0"/>
          <a:chExt cx="0" cy="0"/>
        </a:xfrm>
      </p:grpSpPr>
      <p:sp>
        <p:nvSpPr>
          <p:cNvPr id="555" name="Google Shape;555;p70"/>
          <p:cNvSpPr txBox="1"/>
          <p:nvPr/>
        </p:nvSpPr>
        <p:spPr>
          <a:xfrm>
            <a:off x="743419" y="424222"/>
            <a:ext cx="3840774" cy="57552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556" name="Google Shape;556;p70"/>
          <p:cNvSpPr txBox="1"/>
          <p:nvPr/>
        </p:nvSpPr>
        <p:spPr>
          <a:xfrm>
            <a:off x="743419" y="1100211"/>
            <a:ext cx="5926015"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Structure</a:t>
            </a:r>
            <a:endParaRPr/>
          </a:p>
        </p:txBody>
      </p:sp>
      <p:sp>
        <p:nvSpPr>
          <p:cNvPr id="557" name="Google Shape;557;p70"/>
          <p:cNvSpPr txBox="1"/>
          <p:nvPr/>
        </p:nvSpPr>
        <p:spPr>
          <a:xfrm>
            <a:off x="792187" y="2176467"/>
            <a:ext cx="1347509"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3A3838"/>
                </a:solidFill>
                <a:latin typeface="Merriweather Sans"/>
                <a:ea typeface="Merriweather Sans"/>
                <a:cs typeface="Merriweather Sans"/>
                <a:sym typeface="Merriweather Sans"/>
              </a:rPr>
              <a:t>Step 2</a:t>
            </a:r>
            <a:endParaRPr/>
          </a:p>
        </p:txBody>
      </p:sp>
      <p:sp>
        <p:nvSpPr>
          <p:cNvPr id="558" name="Google Shape;558;p70"/>
          <p:cNvSpPr/>
          <p:nvPr/>
        </p:nvSpPr>
        <p:spPr>
          <a:xfrm>
            <a:off x="743418" y="2162380"/>
            <a:ext cx="1432853" cy="610459"/>
          </a:xfrm>
          <a:prstGeom prst="flowChartAlternateProcess">
            <a:avLst/>
          </a:prstGeom>
          <a:solidFill>
            <a:schemeClr val="accent4">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59" name="Google Shape;559;p70"/>
          <p:cNvSpPr txBox="1"/>
          <p:nvPr/>
        </p:nvSpPr>
        <p:spPr>
          <a:xfrm>
            <a:off x="2559938" y="2021010"/>
            <a:ext cx="7778878" cy="95410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Graph merge algorithm (implemented in C++):</a:t>
            </a:r>
            <a:endParaRPr/>
          </a:p>
          <a:p>
            <a:pPr indent="0" lvl="0" marL="0" marR="0" rtl="0" algn="l">
              <a:spcBef>
                <a:spcPts val="0"/>
              </a:spcBef>
              <a:spcAft>
                <a:spcPts val="0"/>
              </a:spcAft>
              <a:buNone/>
            </a:pPr>
            <a:r>
              <a:rPr lang="en-US" sz="2800">
                <a:solidFill>
                  <a:srgbClr val="3F3F3F"/>
                </a:solidFill>
                <a:latin typeface="Arial"/>
                <a:ea typeface="Arial"/>
                <a:cs typeface="Arial"/>
                <a:sym typeface="Arial"/>
              </a:rPr>
              <a:t>generate the pixel-level masks for each instance</a:t>
            </a:r>
            <a:endParaRPr/>
          </a:p>
        </p:txBody>
      </p:sp>
      <p:pic>
        <p:nvPicPr>
          <p:cNvPr id="560" name="Google Shape;560;p70"/>
          <p:cNvPicPr preferRelativeResize="0"/>
          <p:nvPr/>
        </p:nvPicPr>
        <p:blipFill rotWithShape="1">
          <a:blip r:embed="rId3">
            <a:alphaModFix/>
          </a:blip>
          <a:srcRect b="0" l="0" r="0" t="0"/>
          <a:stretch/>
        </p:blipFill>
        <p:spPr>
          <a:xfrm>
            <a:off x="2188463" y="3715502"/>
            <a:ext cx="7057898" cy="2594365"/>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4" name="Shape 564"/>
        <p:cNvGrpSpPr/>
        <p:nvPr/>
      </p:nvGrpSpPr>
      <p:grpSpPr>
        <a:xfrm>
          <a:off x="0" y="0"/>
          <a:ext cx="0" cy="0"/>
          <a:chOff x="0" y="0"/>
          <a:chExt cx="0" cy="0"/>
        </a:xfrm>
      </p:grpSpPr>
      <p:sp>
        <p:nvSpPr>
          <p:cNvPr id="565" name="Google Shape;565;p71"/>
          <p:cNvSpPr txBox="1"/>
          <p:nvPr/>
        </p:nvSpPr>
        <p:spPr>
          <a:xfrm>
            <a:off x="743419" y="424222"/>
            <a:ext cx="3840900" cy="575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566" name="Google Shape;566;p71"/>
          <p:cNvSpPr txBox="1"/>
          <p:nvPr/>
        </p:nvSpPr>
        <p:spPr>
          <a:xfrm>
            <a:off x="743419" y="1100211"/>
            <a:ext cx="59259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Structure</a:t>
            </a:r>
            <a:endParaRPr/>
          </a:p>
        </p:txBody>
      </p:sp>
      <p:pic>
        <p:nvPicPr>
          <p:cNvPr id="567" name="Google Shape;567;p71"/>
          <p:cNvPicPr preferRelativeResize="0"/>
          <p:nvPr/>
        </p:nvPicPr>
        <p:blipFill>
          <a:blip r:embed="rId3">
            <a:alphaModFix/>
          </a:blip>
          <a:stretch>
            <a:fillRect/>
          </a:stretch>
        </p:blipFill>
        <p:spPr>
          <a:xfrm>
            <a:off x="1795774" y="1994492"/>
            <a:ext cx="8384274" cy="4388408"/>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1" name="Shape 571"/>
        <p:cNvGrpSpPr/>
        <p:nvPr/>
      </p:nvGrpSpPr>
      <p:grpSpPr>
        <a:xfrm>
          <a:off x="0" y="0"/>
          <a:ext cx="0" cy="0"/>
          <a:chOff x="0" y="0"/>
          <a:chExt cx="0" cy="0"/>
        </a:xfrm>
      </p:grpSpPr>
      <p:sp>
        <p:nvSpPr>
          <p:cNvPr id="572" name="Google Shape;572;p72"/>
          <p:cNvSpPr txBox="1"/>
          <p:nvPr/>
        </p:nvSpPr>
        <p:spPr>
          <a:xfrm>
            <a:off x="743419" y="424222"/>
            <a:ext cx="3840774" cy="57552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573" name="Google Shape;573;p72"/>
          <p:cNvSpPr txBox="1"/>
          <p:nvPr/>
        </p:nvSpPr>
        <p:spPr>
          <a:xfrm>
            <a:off x="743419" y="1100211"/>
            <a:ext cx="5926015"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Experimental Evaluation</a:t>
            </a:r>
            <a:endParaRPr/>
          </a:p>
        </p:txBody>
      </p:sp>
      <p:graphicFrame>
        <p:nvGraphicFramePr>
          <p:cNvPr id="574" name="Google Shape;574;p72"/>
          <p:cNvGraphicFramePr/>
          <p:nvPr/>
        </p:nvGraphicFramePr>
        <p:xfrm>
          <a:off x="743419" y="1752534"/>
          <a:ext cx="3000000" cy="3000000"/>
        </p:xfrm>
        <a:graphic>
          <a:graphicData uri="http://schemas.openxmlformats.org/drawingml/2006/table">
            <a:tbl>
              <a:tblPr bandRow="1" firstRow="1">
                <a:noFill/>
                <a:tableStyleId>{569D892E-0897-4BAB-B9C5-5C6D6E092E9C}</a:tableStyleId>
              </a:tblPr>
              <a:tblGrid>
                <a:gridCol w="2625350"/>
                <a:gridCol w="6169150"/>
              </a:tblGrid>
              <a:tr h="335150">
                <a:tc>
                  <a:txBody>
                    <a:bodyPr/>
                    <a:lstStyle/>
                    <a:p>
                      <a:pPr indent="0" lvl="0" marL="0" marR="0" rtl="0" algn="ctr">
                        <a:spcBef>
                          <a:spcPts val="0"/>
                        </a:spcBef>
                        <a:spcAft>
                          <a:spcPts val="0"/>
                        </a:spcAft>
                        <a:buNone/>
                      </a:pPr>
                      <a:r>
                        <a:rPr b="0" lang="en-US" sz="1800" u="none" cap="none" strike="noStrike">
                          <a:solidFill>
                            <a:srgbClr val="3F3F3F"/>
                          </a:solidFill>
                        </a:rPr>
                        <a:t>Dataset</a:t>
                      </a:r>
                      <a:endParaRPr b="0" sz="1800" u="none" cap="none" strike="noStrike"/>
                    </a:p>
                  </a:txBody>
                  <a:tcPr marT="45725" marB="45725" marR="91450" marL="91450"/>
                </a:tc>
                <a:tc>
                  <a:txBody>
                    <a:bodyPr/>
                    <a:lstStyle/>
                    <a:p>
                      <a:pPr indent="0" lvl="0" marL="0" marR="0" rtl="0" algn="ctr">
                        <a:spcBef>
                          <a:spcPts val="0"/>
                        </a:spcBef>
                        <a:spcAft>
                          <a:spcPts val="0"/>
                        </a:spcAft>
                        <a:buNone/>
                      </a:pPr>
                      <a:r>
                        <a:rPr b="0" lang="en-US" sz="1800" u="none" cap="none" strike="noStrike">
                          <a:solidFill>
                            <a:srgbClr val="3F3F3F"/>
                          </a:solidFill>
                        </a:rPr>
                        <a:t>Evaluation metric</a:t>
                      </a:r>
                      <a:endParaRPr b="0" sz="1800" u="none" cap="none" strike="noStrike"/>
                    </a:p>
                  </a:txBody>
                  <a:tcPr marT="45725" marB="45725" marR="91450" marL="91450"/>
                </a:tc>
              </a:tr>
              <a:tr h="786175">
                <a:tc>
                  <a:txBody>
                    <a:bodyPr/>
                    <a:lstStyle/>
                    <a:p>
                      <a:pPr indent="0" lvl="0" marL="0" marR="0" rtl="0" algn="ctr">
                        <a:spcBef>
                          <a:spcPts val="0"/>
                        </a:spcBef>
                        <a:spcAft>
                          <a:spcPts val="0"/>
                        </a:spcAft>
                        <a:buNone/>
                      </a:pPr>
                      <a:r>
                        <a:rPr b="1" lang="en-US" sz="1800" u="none" cap="none" strike="noStrike">
                          <a:solidFill>
                            <a:srgbClr val="3F3F3F"/>
                          </a:solidFill>
                        </a:rPr>
                        <a:t>Cityscapes</a:t>
                      </a:r>
                      <a:endParaRPr b="1" sz="1800" u="none" cap="none" strike="noStrike"/>
                    </a:p>
                  </a:txBody>
                  <a:tcPr marT="45725" marB="45725" marR="91450" marL="91450"/>
                </a:tc>
                <a:tc>
                  <a:txBody>
                    <a:bodyPr/>
                    <a:lstStyle/>
                    <a:p>
                      <a:pPr indent="0" lvl="0" marL="0" marR="0" rtl="0" algn="ctr">
                        <a:spcBef>
                          <a:spcPts val="0"/>
                        </a:spcBef>
                        <a:spcAft>
                          <a:spcPts val="0"/>
                        </a:spcAft>
                        <a:buNone/>
                      </a:pPr>
                      <a:r>
                        <a:rPr b="1" lang="en-US" sz="1800" u="none" cap="none" strike="noStrike">
                          <a:solidFill>
                            <a:srgbClr val="3F3F3F"/>
                          </a:solidFill>
                        </a:rPr>
                        <a:t>AP</a:t>
                      </a:r>
                      <a:r>
                        <a:rPr lang="en-US" sz="1800" u="none" cap="none" strike="noStrike">
                          <a:solidFill>
                            <a:srgbClr val="3F3F3F"/>
                          </a:solidFill>
                        </a:rPr>
                        <a:t> </a:t>
                      </a:r>
                      <a:endParaRPr/>
                    </a:p>
                    <a:p>
                      <a:pPr indent="0" lvl="0" marL="0" marR="0" rtl="0" algn="ctr">
                        <a:spcBef>
                          <a:spcPts val="0"/>
                        </a:spcBef>
                        <a:spcAft>
                          <a:spcPts val="0"/>
                        </a:spcAft>
                        <a:buNone/>
                      </a:pPr>
                      <a:r>
                        <a:rPr lang="en-US" sz="1800" u="none" cap="none" strike="noStrike">
                          <a:solidFill>
                            <a:srgbClr val="3F3F3F"/>
                          </a:solidFill>
                        </a:rPr>
                        <a:t>(calculated by the mean of IOU threshold from 0.5 to 0.95 with the step of 0.05)</a:t>
                      </a:r>
                      <a:endParaRPr sz="1800" u="none" cap="none" strike="noStrike"/>
                    </a:p>
                  </a:txBody>
                  <a:tcPr marT="45725" marB="45725" marR="91450" marL="91450"/>
                </a:tc>
              </a:tr>
            </a:tbl>
          </a:graphicData>
        </a:graphic>
      </p:graphicFrame>
      <p:pic>
        <p:nvPicPr>
          <p:cNvPr id="575" name="Google Shape;575;p72"/>
          <p:cNvPicPr preferRelativeResize="0"/>
          <p:nvPr/>
        </p:nvPicPr>
        <p:blipFill rotWithShape="1">
          <a:blip r:embed="rId3">
            <a:alphaModFix/>
          </a:blip>
          <a:srcRect b="0" l="0" r="0" t="0"/>
          <a:stretch/>
        </p:blipFill>
        <p:spPr>
          <a:xfrm>
            <a:off x="660253" y="3485693"/>
            <a:ext cx="8960827" cy="3082951"/>
          </a:xfrm>
          <a:prstGeom prst="rect">
            <a:avLst/>
          </a:prstGeom>
          <a:noFill/>
          <a:ln>
            <a:noFill/>
          </a:ln>
        </p:spPr>
      </p:pic>
      <p:sp>
        <p:nvSpPr>
          <p:cNvPr id="576" name="Google Shape;576;p72"/>
          <p:cNvSpPr/>
          <p:nvPr/>
        </p:nvSpPr>
        <p:spPr>
          <a:xfrm>
            <a:off x="7510272" y="5779008"/>
            <a:ext cx="1389888" cy="475488"/>
          </a:xfrm>
          <a:prstGeom prst="rect">
            <a:avLst/>
          </a:prstGeom>
          <a:solidFill>
            <a:srgbClr val="00B050">
              <a:alpha val="4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Evaluation Metric</a:t>
            </a:r>
            <a:endParaRPr/>
          </a:p>
        </p:txBody>
      </p:sp>
      <p:sp>
        <p:nvSpPr>
          <p:cNvPr id="124" name="Google Shape;124;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50800" lvl="0" marL="228600" rtl="0" algn="l">
              <a:lnSpc>
                <a:spcPct val="90000"/>
              </a:lnSpc>
              <a:spcBef>
                <a:spcPts val="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p:txBody>
      </p:sp>
      <p:pic>
        <p:nvPicPr>
          <p:cNvPr id="125" name="Google Shape;125;p19"/>
          <p:cNvPicPr preferRelativeResize="0"/>
          <p:nvPr/>
        </p:nvPicPr>
        <p:blipFill rotWithShape="1">
          <a:blip r:embed="rId3">
            <a:alphaModFix/>
          </a:blip>
          <a:srcRect b="0" l="0" r="0" t="0"/>
          <a:stretch/>
        </p:blipFill>
        <p:spPr>
          <a:xfrm>
            <a:off x="409475" y="1825625"/>
            <a:ext cx="7656048" cy="4351349"/>
          </a:xfrm>
          <a:prstGeom prst="rect">
            <a:avLst/>
          </a:prstGeom>
          <a:noFill/>
          <a:ln>
            <a:noFill/>
          </a:ln>
        </p:spPr>
      </p:pic>
      <p:pic>
        <p:nvPicPr>
          <p:cNvPr id="126" name="Google Shape;126;p19"/>
          <p:cNvPicPr preferRelativeResize="0"/>
          <p:nvPr/>
        </p:nvPicPr>
        <p:blipFill rotWithShape="1">
          <a:blip r:embed="rId4">
            <a:alphaModFix/>
          </a:blip>
          <a:srcRect b="0" l="17829" r="18472" t="0"/>
          <a:stretch/>
        </p:blipFill>
        <p:spPr>
          <a:xfrm>
            <a:off x="8373100" y="1650575"/>
            <a:ext cx="3283975" cy="45180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0" name="Shape 580"/>
        <p:cNvGrpSpPr/>
        <p:nvPr/>
      </p:nvGrpSpPr>
      <p:grpSpPr>
        <a:xfrm>
          <a:off x="0" y="0"/>
          <a:ext cx="0" cy="0"/>
          <a:chOff x="0" y="0"/>
          <a:chExt cx="0" cy="0"/>
        </a:xfrm>
      </p:grpSpPr>
      <p:sp>
        <p:nvSpPr>
          <p:cNvPr id="581" name="Google Shape;581;p73"/>
          <p:cNvSpPr txBox="1"/>
          <p:nvPr/>
        </p:nvSpPr>
        <p:spPr>
          <a:xfrm>
            <a:off x="743419" y="424222"/>
            <a:ext cx="3840774" cy="57552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582" name="Google Shape;582;p73"/>
          <p:cNvSpPr txBox="1"/>
          <p:nvPr/>
        </p:nvSpPr>
        <p:spPr>
          <a:xfrm>
            <a:off x="743419" y="1100211"/>
            <a:ext cx="5926015"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Implementation tricks</a:t>
            </a:r>
            <a:endParaRPr/>
          </a:p>
        </p:txBody>
      </p:sp>
      <p:sp>
        <p:nvSpPr>
          <p:cNvPr id="583" name="Google Shape;583;p73"/>
          <p:cNvSpPr txBox="1"/>
          <p:nvPr/>
        </p:nvSpPr>
        <p:spPr>
          <a:xfrm>
            <a:off x="743418" y="1846146"/>
            <a:ext cx="5462310" cy="523220"/>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800"/>
              <a:buFont typeface="Arial"/>
              <a:buChar char="•"/>
            </a:pPr>
            <a:r>
              <a:rPr lang="en-US" sz="2800">
                <a:solidFill>
                  <a:schemeClr val="dk1"/>
                </a:solidFill>
                <a:latin typeface="Arial"/>
                <a:ea typeface="Arial"/>
                <a:cs typeface="Arial"/>
                <a:sym typeface="Arial"/>
              </a:rPr>
              <a:t>Excluding Background</a:t>
            </a:r>
            <a:endParaRPr sz="2400">
              <a:solidFill>
                <a:schemeClr val="dk1"/>
              </a:solidFill>
              <a:latin typeface="Arial"/>
              <a:ea typeface="Arial"/>
              <a:cs typeface="Arial"/>
              <a:sym typeface="Arial"/>
            </a:endParaRPr>
          </a:p>
        </p:txBody>
      </p:sp>
      <p:sp>
        <p:nvSpPr>
          <p:cNvPr id="584" name="Google Shape;584;p73"/>
          <p:cNvSpPr txBox="1"/>
          <p:nvPr/>
        </p:nvSpPr>
        <p:spPr>
          <a:xfrm>
            <a:off x="1200619" y="2461759"/>
            <a:ext cx="5926015"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Arial"/>
                <a:ea typeface="Arial"/>
                <a:cs typeface="Arial"/>
                <a:sym typeface="Arial"/>
              </a:rPr>
              <a:t>only look for connected areas of foreground pixels as ROIs</a:t>
            </a:r>
            <a:endParaRPr/>
          </a:p>
        </p:txBody>
      </p:sp>
      <p:sp>
        <p:nvSpPr>
          <p:cNvPr id="585" name="Google Shape;585;p73"/>
          <p:cNvSpPr txBox="1"/>
          <p:nvPr/>
        </p:nvSpPr>
        <p:spPr>
          <a:xfrm>
            <a:off x="5791512" y="1846146"/>
            <a:ext cx="5462310" cy="523220"/>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800"/>
              <a:buFont typeface="Arial"/>
              <a:buChar char="•"/>
            </a:pPr>
            <a:r>
              <a:rPr lang="en-US" sz="2800">
                <a:solidFill>
                  <a:schemeClr val="dk1"/>
                </a:solidFill>
                <a:latin typeface="Arial"/>
                <a:ea typeface="Arial"/>
                <a:cs typeface="Arial"/>
                <a:sym typeface="Arial"/>
              </a:rPr>
              <a:t>Pixel Affinity Refinement</a:t>
            </a:r>
            <a:endParaRPr sz="2400">
              <a:solidFill>
                <a:schemeClr val="dk1"/>
              </a:solidFill>
              <a:latin typeface="Arial"/>
              <a:ea typeface="Arial"/>
              <a:cs typeface="Arial"/>
              <a:sym typeface="Arial"/>
            </a:endParaRPr>
          </a:p>
        </p:txBody>
      </p:sp>
      <p:pic>
        <p:nvPicPr>
          <p:cNvPr id="586" name="Google Shape;586;p73"/>
          <p:cNvPicPr preferRelativeResize="0"/>
          <p:nvPr/>
        </p:nvPicPr>
        <p:blipFill rotWithShape="1">
          <a:blip r:embed="rId3">
            <a:alphaModFix/>
          </a:blip>
          <a:srcRect b="0" l="0" r="0" t="0"/>
          <a:stretch/>
        </p:blipFill>
        <p:spPr>
          <a:xfrm>
            <a:off x="6205728" y="2461759"/>
            <a:ext cx="5511800" cy="787400"/>
          </a:xfrm>
          <a:prstGeom prst="rect">
            <a:avLst/>
          </a:prstGeom>
          <a:noFill/>
          <a:ln>
            <a:noFill/>
          </a:ln>
        </p:spPr>
      </p:pic>
      <p:sp>
        <p:nvSpPr>
          <p:cNvPr id="587" name="Google Shape;587;p73"/>
          <p:cNvSpPr txBox="1"/>
          <p:nvPr/>
        </p:nvSpPr>
        <p:spPr>
          <a:xfrm>
            <a:off x="743418" y="3997560"/>
            <a:ext cx="5462310" cy="523220"/>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800"/>
              <a:buFont typeface="Arial"/>
              <a:buChar char="•"/>
            </a:pPr>
            <a:r>
              <a:rPr lang="en-US" sz="2800">
                <a:solidFill>
                  <a:schemeClr val="dk1"/>
                </a:solidFill>
                <a:latin typeface="Arial"/>
                <a:ea typeface="Arial"/>
                <a:cs typeface="Arial"/>
                <a:sym typeface="Arial"/>
              </a:rPr>
              <a:t>Semantic Class Partition</a:t>
            </a:r>
            <a:endParaRPr sz="2400">
              <a:solidFill>
                <a:schemeClr val="dk1"/>
              </a:solidFill>
              <a:latin typeface="Arial"/>
              <a:ea typeface="Arial"/>
              <a:cs typeface="Arial"/>
              <a:sym typeface="Arial"/>
            </a:endParaRPr>
          </a:p>
        </p:txBody>
      </p:sp>
      <p:sp>
        <p:nvSpPr>
          <p:cNvPr id="588" name="Google Shape;588;p73"/>
          <p:cNvSpPr txBox="1"/>
          <p:nvPr/>
        </p:nvSpPr>
        <p:spPr>
          <a:xfrm>
            <a:off x="1157634" y="4499190"/>
            <a:ext cx="6450174"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Arial"/>
                <a:ea typeface="Arial"/>
                <a:cs typeface="Arial"/>
                <a:sym typeface="Arial"/>
              </a:rPr>
              <a:t>combine classes in each set as a superclass to weaken the influence from the semantic term</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2" name="Shape 592"/>
        <p:cNvGrpSpPr/>
        <p:nvPr/>
      </p:nvGrpSpPr>
      <p:grpSpPr>
        <a:xfrm>
          <a:off x="0" y="0"/>
          <a:ext cx="0" cy="0"/>
          <a:chOff x="0" y="0"/>
          <a:chExt cx="0" cy="0"/>
        </a:xfrm>
      </p:grpSpPr>
      <p:sp>
        <p:nvSpPr>
          <p:cNvPr id="593" name="Google Shape;593;p74"/>
          <p:cNvSpPr txBox="1"/>
          <p:nvPr/>
        </p:nvSpPr>
        <p:spPr>
          <a:xfrm>
            <a:off x="743419" y="424222"/>
            <a:ext cx="3840900" cy="575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594" name="Google Shape;594;p74"/>
          <p:cNvSpPr txBox="1"/>
          <p:nvPr/>
        </p:nvSpPr>
        <p:spPr>
          <a:xfrm>
            <a:off x="743419" y="1100211"/>
            <a:ext cx="59259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Experimental Evaluation</a:t>
            </a:r>
            <a:endParaRPr/>
          </a:p>
        </p:txBody>
      </p:sp>
      <p:pic>
        <p:nvPicPr>
          <p:cNvPr id="595" name="Google Shape;595;p74"/>
          <p:cNvPicPr preferRelativeResize="0"/>
          <p:nvPr/>
        </p:nvPicPr>
        <p:blipFill>
          <a:blip r:embed="rId3">
            <a:alphaModFix/>
          </a:blip>
          <a:stretch>
            <a:fillRect/>
          </a:stretch>
        </p:blipFill>
        <p:spPr>
          <a:xfrm>
            <a:off x="1066609" y="1988200"/>
            <a:ext cx="9912877" cy="4387301"/>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9" name="Shape 599"/>
        <p:cNvGrpSpPr/>
        <p:nvPr/>
      </p:nvGrpSpPr>
      <p:grpSpPr>
        <a:xfrm>
          <a:off x="0" y="0"/>
          <a:ext cx="0" cy="0"/>
          <a:chOff x="0" y="0"/>
          <a:chExt cx="0" cy="0"/>
        </a:xfrm>
      </p:grpSpPr>
      <p:sp>
        <p:nvSpPr>
          <p:cNvPr id="600" name="Google Shape;600;p75"/>
          <p:cNvSpPr txBox="1"/>
          <p:nvPr/>
        </p:nvSpPr>
        <p:spPr>
          <a:xfrm>
            <a:off x="743419" y="424222"/>
            <a:ext cx="3840774" cy="57552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601" name="Google Shape;601;p75"/>
          <p:cNvSpPr txBox="1"/>
          <p:nvPr/>
        </p:nvSpPr>
        <p:spPr>
          <a:xfrm>
            <a:off x="743419" y="1100211"/>
            <a:ext cx="5926015"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Experimental Evaluation</a:t>
            </a:r>
            <a:endParaRPr/>
          </a:p>
        </p:txBody>
      </p:sp>
      <p:pic>
        <p:nvPicPr>
          <p:cNvPr id="602" name="Google Shape;602;p75"/>
          <p:cNvPicPr preferRelativeResize="0"/>
          <p:nvPr/>
        </p:nvPicPr>
        <p:blipFill rotWithShape="1">
          <a:blip r:embed="rId3">
            <a:alphaModFix/>
          </a:blip>
          <a:srcRect b="0" l="0" r="0" t="0"/>
          <a:stretch/>
        </p:blipFill>
        <p:spPr>
          <a:xfrm>
            <a:off x="1353312" y="1911242"/>
            <a:ext cx="7961376" cy="4545151"/>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6" name="Shape 606"/>
        <p:cNvGrpSpPr/>
        <p:nvPr/>
      </p:nvGrpSpPr>
      <p:grpSpPr>
        <a:xfrm>
          <a:off x="0" y="0"/>
          <a:ext cx="0" cy="0"/>
          <a:chOff x="0" y="0"/>
          <a:chExt cx="0" cy="0"/>
        </a:xfrm>
      </p:grpSpPr>
      <p:sp>
        <p:nvSpPr>
          <p:cNvPr id="607" name="Google Shape;607;p76"/>
          <p:cNvSpPr txBox="1"/>
          <p:nvPr/>
        </p:nvSpPr>
        <p:spPr>
          <a:xfrm>
            <a:off x="743419" y="424222"/>
            <a:ext cx="3840900" cy="575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F3F3F"/>
              </a:buClr>
              <a:buSzPts val="3200"/>
              <a:buFont typeface="Arial"/>
              <a:buNone/>
            </a:pPr>
            <a:r>
              <a:rPr b="1" lang="en-US" sz="3200">
                <a:solidFill>
                  <a:srgbClr val="3F3F3F"/>
                </a:solidFill>
                <a:latin typeface="Arial"/>
                <a:ea typeface="Arial"/>
                <a:cs typeface="Arial"/>
                <a:sym typeface="Arial"/>
              </a:rPr>
              <a:t>GMIS</a:t>
            </a:r>
            <a:endParaRPr/>
          </a:p>
        </p:txBody>
      </p:sp>
      <p:sp>
        <p:nvSpPr>
          <p:cNvPr id="608" name="Google Shape;608;p76"/>
          <p:cNvSpPr txBox="1"/>
          <p:nvPr/>
        </p:nvSpPr>
        <p:spPr>
          <a:xfrm>
            <a:off x="743419" y="1100211"/>
            <a:ext cx="59259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rgbClr val="3F3F3F"/>
                </a:solidFill>
              </a:rPr>
              <a:t>Strength</a:t>
            </a:r>
            <a:endParaRPr/>
          </a:p>
        </p:txBody>
      </p:sp>
      <p:sp>
        <p:nvSpPr>
          <p:cNvPr id="609" name="Google Shape;609;p76"/>
          <p:cNvSpPr txBox="1"/>
          <p:nvPr/>
        </p:nvSpPr>
        <p:spPr>
          <a:xfrm>
            <a:off x="898568" y="1846146"/>
            <a:ext cx="5462400" cy="523200"/>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800"/>
              <a:buFont typeface="Arial"/>
              <a:buChar char="•"/>
            </a:pPr>
            <a:r>
              <a:rPr lang="en-US" sz="2800">
                <a:solidFill>
                  <a:schemeClr val="dk1"/>
                </a:solidFill>
              </a:rPr>
              <a:t>a novel proposal-free method</a:t>
            </a:r>
            <a:endParaRPr sz="2400">
              <a:solidFill>
                <a:schemeClr val="dk1"/>
              </a:solidFill>
              <a:latin typeface="Arial"/>
              <a:ea typeface="Arial"/>
              <a:cs typeface="Arial"/>
              <a:sym typeface="Arial"/>
            </a:endParaRPr>
          </a:p>
        </p:txBody>
      </p:sp>
      <p:sp>
        <p:nvSpPr>
          <p:cNvPr id="610" name="Google Shape;610;p76"/>
          <p:cNvSpPr txBox="1"/>
          <p:nvPr/>
        </p:nvSpPr>
        <p:spPr>
          <a:xfrm>
            <a:off x="898575" y="3215875"/>
            <a:ext cx="6036900" cy="1290300"/>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800"/>
              <a:buFont typeface="Arial"/>
              <a:buChar char="•"/>
            </a:pPr>
            <a:r>
              <a:rPr lang="en-US" sz="2800">
                <a:solidFill>
                  <a:schemeClr val="dk1"/>
                </a:solidFill>
              </a:rPr>
              <a:t>beat Mask R-CNN on Cityscapes dataset by 1.1 point AP</a:t>
            </a:r>
            <a:endParaRPr sz="2400">
              <a:solidFill>
                <a:schemeClr val="dk1"/>
              </a:solidFill>
              <a:latin typeface="Arial"/>
              <a:ea typeface="Arial"/>
              <a:cs typeface="Arial"/>
              <a:sym typeface="Arial"/>
            </a:endParaRPr>
          </a:p>
        </p:txBody>
      </p:sp>
      <p:sp>
        <p:nvSpPr>
          <p:cNvPr id="611" name="Google Shape;611;p76"/>
          <p:cNvSpPr txBox="1"/>
          <p:nvPr/>
        </p:nvSpPr>
        <p:spPr>
          <a:xfrm>
            <a:off x="898576" y="4884500"/>
            <a:ext cx="6036900" cy="523200"/>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800"/>
              <a:buFont typeface="Arial"/>
              <a:buChar char="•"/>
            </a:pPr>
            <a:r>
              <a:rPr lang="en-US" sz="2800">
                <a:solidFill>
                  <a:schemeClr val="dk1"/>
                </a:solidFill>
              </a:rPr>
              <a:t>use only </a:t>
            </a:r>
            <a:r>
              <a:rPr lang="en-US" sz="2800">
                <a:solidFill>
                  <a:schemeClr val="dk1"/>
                </a:solidFill>
              </a:rPr>
              <a:t>Cityscapes training data</a:t>
            </a:r>
            <a:r>
              <a:rPr lang="en-US" sz="2800">
                <a:solidFill>
                  <a:schemeClr val="dk1"/>
                </a:solidFill>
              </a:rPr>
              <a:t> </a:t>
            </a:r>
            <a:endParaRPr sz="2400">
              <a:solidFill>
                <a:schemeClr val="dk1"/>
              </a:solidFill>
              <a:latin typeface="Arial"/>
              <a:ea typeface="Arial"/>
              <a:cs typeface="Arial"/>
              <a:sym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5" name="Shape 615"/>
        <p:cNvGrpSpPr/>
        <p:nvPr/>
      </p:nvGrpSpPr>
      <p:grpSpPr>
        <a:xfrm>
          <a:off x="0" y="0"/>
          <a:ext cx="0" cy="0"/>
          <a:chOff x="0" y="0"/>
          <a:chExt cx="0" cy="0"/>
        </a:xfrm>
      </p:grpSpPr>
      <p:sp>
        <p:nvSpPr>
          <p:cNvPr id="616" name="Google Shape;616;p7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Github repo</a:t>
            </a:r>
            <a:endParaRPr/>
          </a:p>
        </p:txBody>
      </p:sp>
      <p:sp>
        <p:nvSpPr>
          <p:cNvPr id="617" name="Google Shape;617;p77"/>
          <p:cNvSpPr txBox="1"/>
          <p:nvPr>
            <p:ph idx="1" type="body"/>
          </p:nvPr>
        </p:nvSpPr>
        <p:spPr>
          <a:xfrm>
            <a:off x="838200" y="1825625"/>
            <a:ext cx="118755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Clr>
                <a:schemeClr val="dk1"/>
              </a:buClr>
              <a:buSzPts val="2800"/>
              <a:buNone/>
            </a:pPr>
            <a:r>
              <a:rPr lang="en-US"/>
              <a:t>Mask R-CNN	(Caffe2) </a:t>
            </a:r>
            <a:r>
              <a:rPr lang="en-US" u="sng">
                <a:solidFill>
                  <a:schemeClr val="hlink"/>
                </a:solidFill>
                <a:hlinkClick r:id="rId3"/>
              </a:rPr>
              <a:t>https://github.com/facebookresearch/Detectron</a:t>
            </a:r>
            <a:endParaRPr/>
          </a:p>
          <a:p>
            <a:pPr indent="0" lvl="0" marL="0" rtl="0" algn="l">
              <a:lnSpc>
                <a:spcPct val="90000"/>
              </a:lnSpc>
              <a:spcBef>
                <a:spcPts val="1000"/>
              </a:spcBef>
              <a:spcAft>
                <a:spcPts val="0"/>
              </a:spcAft>
              <a:buClr>
                <a:schemeClr val="dk1"/>
              </a:buClr>
              <a:buSzPts val="2800"/>
              <a:buNone/>
            </a:pPr>
            <a:r>
              <a:rPr lang="en-US"/>
              <a:t>Mask R-CNN	(Tensorflow) </a:t>
            </a:r>
            <a:r>
              <a:rPr lang="en-US" u="sng">
                <a:solidFill>
                  <a:schemeClr val="hlink"/>
                </a:solidFill>
                <a:hlinkClick r:id="rId4"/>
              </a:rPr>
              <a:t>https://github.com/matterport/Mask_RCNN</a:t>
            </a:r>
            <a:endParaRPr/>
          </a:p>
          <a:p>
            <a:pPr indent="0" lvl="0" marL="0" rtl="0" algn="l">
              <a:lnSpc>
                <a:spcPct val="90000"/>
              </a:lnSpc>
              <a:spcBef>
                <a:spcPts val="1000"/>
              </a:spcBef>
              <a:spcAft>
                <a:spcPts val="0"/>
              </a:spcAft>
              <a:buClr>
                <a:schemeClr val="dk1"/>
              </a:buClr>
              <a:buSzPts val="2800"/>
              <a:buNone/>
            </a:pPr>
            <a:r>
              <a:rPr lang="en-US"/>
              <a:t>PANet			(Pytorch) </a:t>
            </a:r>
            <a:r>
              <a:rPr lang="en-US" u="sng">
                <a:solidFill>
                  <a:schemeClr val="hlink"/>
                </a:solidFill>
                <a:hlinkClick r:id="rId5"/>
              </a:rPr>
              <a:t>https://github.com/ShuLiu1993/PANet</a:t>
            </a:r>
            <a:endParaRPr/>
          </a:p>
          <a:p>
            <a:pPr indent="0" lvl="0" marL="0" rtl="0" algn="l">
              <a:lnSpc>
                <a:spcPct val="90000"/>
              </a:lnSpc>
              <a:spcBef>
                <a:spcPts val="1000"/>
              </a:spcBef>
              <a:spcAft>
                <a:spcPts val="0"/>
              </a:spcAft>
              <a:buClr>
                <a:schemeClr val="dk1"/>
              </a:buClr>
              <a:buSzPts val="2800"/>
              <a:buNone/>
            </a:pPr>
            <a:r>
              <a:rPr lang="en-US"/>
              <a:t>GMIS	              (T</a:t>
            </a:r>
            <a:r>
              <a:rPr lang="en-US"/>
              <a:t>ensorflow) </a:t>
            </a:r>
            <a:r>
              <a:rPr lang="en-US" u="sng">
                <a:solidFill>
                  <a:schemeClr val="hlink"/>
                </a:solidFill>
                <a:hlinkClick r:id="rId6"/>
              </a:rPr>
              <a:t>https://github.com/xck36/GMIS</a:t>
            </a:r>
            <a:endParaRPr sz="3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474775" y="1670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Mask R-CNN (He, ICCV 2017)</a:t>
            </a:r>
            <a:endParaRPr/>
          </a:p>
        </p:txBody>
      </p:sp>
      <p:pic>
        <p:nvPicPr>
          <p:cNvPr descr="https://img-blog.csdn.net/20170614225558493" id="132" name="Google Shape;132;p20"/>
          <p:cNvPicPr preferRelativeResize="0"/>
          <p:nvPr>
            <p:ph idx="1" type="body"/>
          </p:nvPr>
        </p:nvPicPr>
        <p:blipFill rotWithShape="1">
          <a:blip r:embed="rId3">
            <a:alphaModFix/>
          </a:blip>
          <a:srcRect b="0" l="0" r="0" t="0"/>
          <a:stretch/>
        </p:blipFill>
        <p:spPr>
          <a:xfrm>
            <a:off x="1364588" y="1247843"/>
            <a:ext cx="9323924" cy="3582216"/>
          </a:xfrm>
          <a:prstGeom prst="rect">
            <a:avLst/>
          </a:prstGeom>
          <a:noFill/>
          <a:ln>
            <a:noFill/>
          </a:ln>
        </p:spPr>
      </p:pic>
      <p:sp>
        <p:nvSpPr>
          <p:cNvPr id="133" name="Google Shape;133;p20"/>
          <p:cNvSpPr txBox="1"/>
          <p:nvPr/>
        </p:nvSpPr>
        <p:spPr>
          <a:xfrm>
            <a:off x="6529665" y="4221060"/>
            <a:ext cx="1237673"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800" u="none" cap="none" strike="noStrike">
                <a:solidFill>
                  <a:schemeClr val="dk1"/>
                </a:solidFill>
                <a:latin typeface="Arial"/>
                <a:ea typeface="Arial"/>
                <a:cs typeface="Arial"/>
                <a:sym typeface="Arial"/>
              </a:rPr>
              <a:t>RoIAlign</a:t>
            </a:r>
            <a:endParaRPr sz="1800">
              <a:solidFill>
                <a:schemeClr val="dk1"/>
              </a:solidFill>
              <a:latin typeface="Arial"/>
              <a:ea typeface="Arial"/>
              <a:cs typeface="Arial"/>
              <a:sym typeface="Arial"/>
            </a:endParaRPr>
          </a:p>
        </p:txBody>
      </p:sp>
      <p:pic>
        <p:nvPicPr>
          <p:cNvPr id="134" name="Google Shape;134;p20"/>
          <p:cNvPicPr preferRelativeResize="0"/>
          <p:nvPr/>
        </p:nvPicPr>
        <p:blipFill rotWithShape="1">
          <a:blip r:embed="rId4">
            <a:alphaModFix/>
          </a:blip>
          <a:srcRect b="0" l="0" r="0" t="0"/>
          <a:stretch/>
        </p:blipFill>
        <p:spPr>
          <a:xfrm>
            <a:off x="8125056" y="3926391"/>
            <a:ext cx="4024043" cy="479335"/>
          </a:xfrm>
          <a:prstGeom prst="rect">
            <a:avLst/>
          </a:prstGeom>
          <a:noFill/>
          <a:ln>
            <a:noFill/>
          </a:ln>
        </p:spPr>
      </p:pic>
      <p:sp>
        <p:nvSpPr>
          <p:cNvPr id="135" name="Google Shape;135;p20"/>
          <p:cNvSpPr txBox="1"/>
          <p:nvPr/>
        </p:nvSpPr>
        <p:spPr>
          <a:xfrm>
            <a:off x="474773" y="5148500"/>
            <a:ext cx="6168900" cy="923400"/>
          </a:xfrm>
          <a:prstGeom prst="rect">
            <a:avLst/>
          </a:prstGeom>
          <a:noFill/>
          <a:ln>
            <a:noFill/>
          </a:ln>
        </p:spPr>
        <p:txBody>
          <a:bodyPr anchorCtr="0" anchor="t" bIns="45700" lIns="91425" spcFirstLastPara="1" rIns="91425" wrap="square" tIns="45700">
            <a:noAutofit/>
          </a:bodyPr>
          <a:lstStyle/>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Improved Convolution Network</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Using RoIAlign layer to get better </a:t>
            </a:r>
            <a:r>
              <a:rPr lang="en-US" sz="1800">
                <a:solidFill>
                  <a:schemeClr val="dk1"/>
                </a:solidFill>
              </a:rPr>
              <a:t>RoI</a:t>
            </a:r>
            <a:endParaRPr sz="1800">
              <a:solidFill>
                <a:schemeClr val="dk1"/>
              </a:solidFill>
              <a:latin typeface="Arial"/>
              <a:ea typeface="Arial"/>
              <a:cs typeface="Arial"/>
              <a:sym typeface="Arial"/>
            </a:endParaRPr>
          </a:p>
          <a:p>
            <a:pPr indent="-285750" lvl="0" marL="285750" marR="0" rtl="0" algn="l">
              <a:spcBef>
                <a:spcPts val="0"/>
              </a:spcBef>
              <a:spcAft>
                <a:spcPts val="0"/>
              </a:spcAft>
              <a:buClr>
                <a:schemeClr val="dk1"/>
              </a:buClr>
              <a:buSzPts val="1800"/>
              <a:buChar char="•"/>
            </a:pPr>
            <a:r>
              <a:rPr lang="en-US" sz="1800">
                <a:solidFill>
                  <a:schemeClr val="dk1"/>
                </a:solidFill>
              </a:rPr>
              <a:t>Added the mask prediction </a:t>
            </a:r>
            <a:r>
              <a:rPr lang="en-US" sz="1800">
                <a:solidFill>
                  <a:schemeClr val="dk1"/>
                </a:solidFill>
              </a:rPr>
              <a:t>branch</a:t>
            </a:r>
            <a:endParaRPr sz="18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Mask R-CNN</a:t>
            </a:r>
            <a:endParaRPr/>
          </a:p>
        </p:txBody>
      </p:sp>
      <p:pic>
        <p:nvPicPr>
          <p:cNvPr descr="https://cdn-images-1.medium.com/max/2600/1*M_ZhHp8OXzWxEsfWu2e5EA.png" id="141" name="Google Shape;141;p21"/>
          <p:cNvPicPr preferRelativeResize="0"/>
          <p:nvPr>
            <p:ph idx="1" type="body"/>
          </p:nvPr>
        </p:nvPicPr>
        <p:blipFill rotWithShape="1">
          <a:blip r:embed="rId3">
            <a:alphaModFix/>
          </a:blip>
          <a:srcRect b="0" l="0" r="0" t="0"/>
          <a:stretch/>
        </p:blipFill>
        <p:spPr>
          <a:xfrm>
            <a:off x="1" y="1983517"/>
            <a:ext cx="12196843" cy="4010884"/>
          </a:xfrm>
          <a:prstGeom prst="rect">
            <a:avLst/>
          </a:prstGeom>
          <a:noFill/>
          <a:ln>
            <a:noFill/>
          </a:ln>
        </p:spPr>
      </p:pic>
      <p:sp>
        <p:nvSpPr>
          <p:cNvPr id="142" name="Google Shape;142;p21"/>
          <p:cNvSpPr/>
          <p:nvPr/>
        </p:nvSpPr>
        <p:spPr>
          <a:xfrm>
            <a:off x="334674" y="5625075"/>
            <a:ext cx="45990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ResNeXt+</a:t>
            </a:r>
            <a:r>
              <a:rPr lang="en-US" sz="1800">
                <a:solidFill>
                  <a:schemeClr val="dk1"/>
                </a:solidFill>
              </a:rPr>
              <a:t>Feature Pyramid Networks(</a:t>
            </a:r>
            <a:r>
              <a:rPr lang="en-US" sz="1800">
                <a:solidFill>
                  <a:schemeClr val="dk1"/>
                </a:solidFill>
                <a:latin typeface="Arial"/>
                <a:ea typeface="Arial"/>
                <a:cs typeface="Arial"/>
                <a:sym typeface="Arial"/>
              </a:rPr>
              <a:t>FPN)</a:t>
            </a:r>
            <a:endParaRPr sz="1800">
              <a:solidFill>
                <a:schemeClr val="dk1"/>
              </a:solidFill>
              <a:latin typeface="Arial"/>
              <a:ea typeface="Arial"/>
              <a:cs typeface="Arial"/>
              <a:sym typeface="Arial"/>
            </a:endParaRPr>
          </a:p>
        </p:txBody>
      </p:sp>
      <p:sp>
        <p:nvSpPr>
          <p:cNvPr id="143" name="Google Shape;143;p21"/>
          <p:cNvSpPr txBox="1"/>
          <p:nvPr/>
        </p:nvSpPr>
        <p:spPr>
          <a:xfrm>
            <a:off x="0" y="5994400"/>
            <a:ext cx="1500000" cy="31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2"/>
          <p:cNvSpPr txBox="1"/>
          <p:nvPr>
            <p:ph type="title"/>
          </p:nvPr>
        </p:nvSpPr>
        <p:spPr>
          <a:xfrm>
            <a:off x="0" y="0"/>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Arial"/>
              <a:buNone/>
            </a:pPr>
            <a:r>
              <a:rPr lang="en-US"/>
              <a:t>Mask R-CNN</a:t>
            </a:r>
            <a:endParaRPr/>
          </a:p>
        </p:txBody>
      </p:sp>
      <p:sp>
        <p:nvSpPr>
          <p:cNvPr id="149" name="Google Shape;149;p22"/>
          <p:cNvSpPr txBox="1"/>
          <p:nvPr>
            <p:ph idx="1" type="body"/>
          </p:nvPr>
        </p:nvSpPr>
        <p:spPr>
          <a:xfrm>
            <a:off x="838200" y="1325563"/>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US"/>
              <a:t>ResNeXt </a:t>
            </a:r>
            <a:r>
              <a:rPr lang="en-US" sz="2400"/>
              <a:t>(Xie, CVPR 2017)</a:t>
            </a:r>
            <a:endParaRPr sz="2400"/>
          </a:p>
          <a:p>
            <a:pPr indent="-50800" lvl="0" marL="228600" rtl="0" algn="l">
              <a:lnSpc>
                <a:spcPct val="90000"/>
              </a:lnSpc>
              <a:spcBef>
                <a:spcPts val="1000"/>
              </a:spcBef>
              <a:spcAft>
                <a:spcPts val="0"/>
              </a:spcAft>
              <a:buClr>
                <a:schemeClr val="dk1"/>
              </a:buClr>
              <a:buSzPts val="2800"/>
              <a:buNone/>
            </a:pPr>
            <a:r>
              <a:t/>
            </a:r>
            <a:endParaRPr/>
          </a:p>
        </p:txBody>
      </p:sp>
      <p:pic>
        <p:nvPicPr>
          <p:cNvPr id="150" name="Google Shape;150;p22"/>
          <p:cNvPicPr preferRelativeResize="0"/>
          <p:nvPr/>
        </p:nvPicPr>
        <p:blipFill rotWithShape="1">
          <a:blip r:embed="rId3">
            <a:alphaModFix/>
          </a:blip>
          <a:srcRect b="0" l="0" r="0" t="0"/>
          <a:stretch/>
        </p:blipFill>
        <p:spPr>
          <a:xfrm>
            <a:off x="5175344" y="1783383"/>
            <a:ext cx="7016657" cy="4247584"/>
          </a:xfrm>
          <a:prstGeom prst="rect">
            <a:avLst/>
          </a:prstGeom>
          <a:noFill/>
          <a:ln>
            <a:noFill/>
          </a:ln>
        </p:spPr>
      </p:pic>
      <p:pic>
        <p:nvPicPr>
          <p:cNvPr id="151" name="Google Shape;151;p22"/>
          <p:cNvPicPr preferRelativeResize="0"/>
          <p:nvPr/>
        </p:nvPicPr>
        <p:blipFill rotWithShape="1">
          <a:blip r:embed="rId4">
            <a:alphaModFix/>
          </a:blip>
          <a:srcRect b="0" l="0" r="0" t="0"/>
          <a:stretch/>
        </p:blipFill>
        <p:spPr>
          <a:xfrm>
            <a:off x="179425" y="1783376"/>
            <a:ext cx="4664894" cy="2173931"/>
          </a:xfrm>
          <a:prstGeom prst="rect">
            <a:avLst/>
          </a:prstGeom>
          <a:noFill/>
          <a:ln>
            <a:noFill/>
          </a:ln>
        </p:spPr>
      </p:pic>
      <p:sp>
        <p:nvSpPr>
          <p:cNvPr id="152" name="Google Shape;152;p22"/>
          <p:cNvSpPr/>
          <p:nvPr/>
        </p:nvSpPr>
        <p:spPr>
          <a:xfrm>
            <a:off x="7572897" y="1171700"/>
            <a:ext cx="34452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2400">
                <a:solidFill>
                  <a:srgbClr val="333333"/>
                </a:solidFill>
                <a:latin typeface="Microsoft YaHei"/>
                <a:ea typeface="Microsoft YaHei"/>
                <a:cs typeface="Microsoft YaHei"/>
                <a:sym typeface="Microsoft YaHei"/>
              </a:rPr>
              <a:t>Network in Neuron</a:t>
            </a:r>
            <a:endParaRPr b="1" sz="2400">
              <a:solidFill>
                <a:schemeClr val="dk1"/>
              </a:solidFill>
            </a:endParaRPr>
          </a:p>
        </p:txBody>
      </p:sp>
      <p:pic>
        <p:nvPicPr>
          <p:cNvPr id="153" name="Google Shape;153;p22"/>
          <p:cNvPicPr preferRelativeResize="0"/>
          <p:nvPr/>
        </p:nvPicPr>
        <p:blipFill>
          <a:blip r:embed="rId5">
            <a:alphaModFix/>
          </a:blip>
          <a:stretch>
            <a:fillRect/>
          </a:stretch>
        </p:blipFill>
        <p:spPr>
          <a:xfrm>
            <a:off x="330175" y="3999725"/>
            <a:ext cx="4905324" cy="2452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